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handoutMasterIdLst>
    <p:handoutMasterId r:id="rId9"/>
  </p:handoutMasterIdLst>
  <p:sldIdLst>
    <p:sldId id="327" r:id="rId3"/>
    <p:sldId id="349" r:id="rId4"/>
    <p:sldId id="443" r:id="rId5"/>
    <p:sldId id="442" r:id="rId6"/>
    <p:sldId id="328" r:id="rId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Ruhl" initials="MR" lastIdx="5" clrIdx="0">
    <p:extLst>
      <p:ext uri="{19B8F6BF-5375-455C-9EA6-DF929625EA0E}">
        <p15:presenceInfo xmlns:p15="http://schemas.microsoft.com/office/powerpoint/2012/main" userId="S-1-5-21-515967899-492894223-725345543-1034758" providerId="AD"/>
      </p:ext>
    </p:extLst>
  </p:cmAuthor>
  <p:cmAuthor id="2" name="Andy Kosinski" initials="AK" lastIdx="3" clrIdx="1">
    <p:extLst>
      <p:ext uri="{19B8F6BF-5375-455C-9EA6-DF929625EA0E}">
        <p15:presenceInfo xmlns:p15="http://schemas.microsoft.com/office/powerpoint/2012/main" userId="S::a.Kosinski@fehrandpeers.com::821e326f-8f7c-4b62-8618-a236ce772dbd" providerId="AD"/>
      </p:ext>
    </p:extLst>
  </p:cmAuthor>
  <p:cmAuthor id="3" name="Jones, Melissa" initials="JM" lastIdx="39" clrIdx="2">
    <p:extLst>
      <p:ext uri="{19B8F6BF-5375-455C-9EA6-DF929625EA0E}">
        <p15:presenceInfo xmlns:p15="http://schemas.microsoft.com/office/powerpoint/2012/main" userId="S-1-5-21-2134444987-185082416-774723137-35184" providerId="AD"/>
      </p:ext>
    </p:extLst>
  </p:cmAuthor>
  <p:cmAuthor id="4" name="Eleanor Leshner" initials="EL" lastIdx="149" clrIdx="3">
    <p:extLst>
      <p:ext uri="{19B8F6BF-5375-455C-9EA6-DF929625EA0E}">
        <p15:presenceInfo xmlns:p15="http://schemas.microsoft.com/office/powerpoint/2012/main" userId="S::e.leshner@fehrandpeers.com::a971d424-8f2f-45a4-9e0d-54215e287420" providerId="AD"/>
      </p:ext>
    </p:extLst>
  </p:cmAuthor>
  <p:cmAuthor id="5" name="Melody Wu" initials="MW" lastIdx="1" clrIdx="4">
    <p:extLst>
      <p:ext uri="{19B8F6BF-5375-455C-9EA6-DF929625EA0E}">
        <p15:presenceInfo xmlns:p15="http://schemas.microsoft.com/office/powerpoint/2012/main" userId="S::m.wu@fehrandpeers.com::3bd7e6fc-7f96-41a2-9267-203e8e93f082" providerId="AD"/>
      </p:ext>
    </p:extLst>
  </p:cmAuthor>
  <p:cmAuthor id="6" name="Ashley Hong" initials="AH" lastIdx="28" clrIdx="5">
    <p:extLst>
      <p:ext uri="{19B8F6BF-5375-455C-9EA6-DF929625EA0E}">
        <p15:presenceInfo xmlns:p15="http://schemas.microsoft.com/office/powerpoint/2012/main" userId="S::a.hong@fehrandpeers.com::5d5c853d-ee66-4731-a04b-80e8d13d4f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1A32"/>
    <a:srgbClr val="CBC4BC"/>
    <a:srgbClr val="00587C"/>
    <a:srgbClr val="2DCCD3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66" autoAdjust="0"/>
    <p:restoredTop sz="84948" autoAdjust="0"/>
  </p:normalViewPr>
  <p:slideViewPr>
    <p:cSldViewPr snapToGrid="0">
      <p:cViewPr varScale="1">
        <p:scale>
          <a:sx n="75" d="100"/>
          <a:sy n="75" d="100"/>
        </p:scale>
        <p:origin x="1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D3CF66D6-150A-4994-8503-96F706D8EA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595" tIns="48299" rIns="96595" bIns="4829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C75D008-0E6F-46AB-8AAD-FBF84D07F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595" tIns="48299" rIns="96595" bIns="48299" rtlCol="0"/>
          <a:lstStyle>
            <a:lvl1pPr algn="r">
              <a:defRPr sz="1200"/>
            </a:lvl1pPr>
          </a:lstStyle>
          <a:p>
            <a:fld id="{81C96B4E-E21D-4F99-8035-B124E1A9C2D0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0341202-361E-49E2-B015-4E06E80674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9"/>
            <a:ext cx="3169920" cy="481726"/>
          </a:xfrm>
          <a:prstGeom prst="rect">
            <a:avLst/>
          </a:prstGeom>
        </p:spPr>
        <p:txBody>
          <a:bodyPr vert="horz" lIns="96595" tIns="48299" rIns="96595" bIns="4829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CE24F4A-E539-41DA-80AC-32D180BED3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9"/>
            <a:ext cx="3169920" cy="481726"/>
          </a:xfrm>
          <a:prstGeom prst="rect">
            <a:avLst/>
          </a:prstGeom>
        </p:spPr>
        <p:txBody>
          <a:bodyPr vert="horz" lIns="96595" tIns="48299" rIns="96595" bIns="48299" rtlCol="0" anchor="b"/>
          <a:lstStyle>
            <a:lvl1pPr algn="r">
              <a:defRPr sz="1200"/>
            </a:lvl1pPr>
          </a:lstStyle>
          <a:p>
            <a:fld id="{A141517D-61D2-4B25-9387-FFB29A9B03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36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595" tIns="48299" rIns="96595" bIns="4829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595" tIns="48299" rIns="96595" bIns="48299" rtlCol="0"/>
          <a:lstStyle>
            <a:lvl1pPr algn="r">
              <a:defRPr sz="1200"/>
            </a:lvl1pPr>
          </a:lstStyle>
          <a:p>
            <a:fld id="{0CA1E57E-25E7-4B79-8635-CB51313A2407}" type="datetimeFigureOut">
              <a:rPr lang="en-US" smtClean="0"/>
              <a:t>1/21/2020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5" tIns="48299" rIns="96595" bIns="4829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595" tIns="48299" rIns="96595" bIns="4829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9"/>
            <a:ext cx="3169920" cy="481726"/>
          </a:xfrm>
          <a:prstGeom prst="rect">
            <a:avLst/>
          </a:prstGeom>
        </p:spPr>
        <p:txBody>
          <a:bodyPr vert="horz" lIns="96595" tIns="48299" rIns="96595" bIns="4829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9"/>
            <a:ext cx="3169920" cy="481726"/>
          </a:xfrm>
          <a:prstGeom prst="rect">
            <a:avLst/>
          </a:prstGeom>
        </p:spPr>
        <p:txBody>
          <a:bodyPr vert="horz" lIns="96595" tIns="48299" rIns="96595" bIns="48299" rtlCol="0" anchor="b"/>
          <a:lstStyle>
            <a:lvl1pPr algn="r">
              <a:defRPr sz="1200"/>
            </a:lvl1pPr>
          </a:lstStyle>
          <a:p>
            <a:fld id="{850331F7-B5BC-4A77-AFDE-C840E90FD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988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331F7-B5BC-4A77-AFDE-C840E90FDAB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624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331F7-B5BC-4A77-AFDE-C840E90FDAB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36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331F7-B5BC-4A77-AFDE-C840E90FDAB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296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331F7-B5BC-4A77-AFDE-C840E90FDAB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777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331F7-B5BC-4A77-AFDE-C840E90FDAB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18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6"/>
          <a:stretch/>
        </p:blipFill>
        <p:spPr>
          <a:xfrm>
            <a:off x="0" y="0"/>
            <a:ext cx="12188952" cy="5796643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5756366"/>
            <a:ext cx="12191999" cy="1101633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59" y="6012996"/>
            <a:ext cx="988002" cy="556533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512062" y="603504"/>
            <a:ext cx="4059937" cy="165506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Caltrain </a:t>
            </a:r>
          </a:p>
          <a:p>
            <a:pPr>
              <a:lnSpc>
                <a:spcPct val="90000"/>
              </a:lnSpc>
            </a:pP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Rail Corridor Use Policy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509848" y="5075237"/>
            <a:ext cx="2656659" cy="349659"/>
          </a:xfrm>
        </p:spPr>
        <p:txBody>
          <a:bodyPr>
            <a:normAutofit/>
          </a:bodyPr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09848" y="4295423"/>
            <a:ext cx="2656659" cy="640080"/>
          </a:xfrm>
        </p:spPr>
        <p:txBody>
          <a:bodyPr>
            <a:normAutofit/>
          </a:bodyPr>
          <a:lstStyle>
            <a:lvl1pPr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Meeting Audience</a:t>
            </a:r>
          </a:p>
        </p:txBody>
      </p:sp>
    </p:spTree>
    <p:extLst>
      <p:ext uri="{BB962C8B-B14F-4D97-AF65-F5344CB8AC3E}">
        <p14:creationId xmlns:p14="http://schemas.microsoft.com/office/powerpoint/2010/main" val="279613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99F8D7-121C-4EFA-9D85-805FDFD0E9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127" y="2110799"/>
            <a:ext cx="10515600" cy="60746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Major Section Break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4A3E5892-ADAC-4247-86B2-1C869F141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127" y="2883753"/>
            <a:ext cx="10515600" cy="424714"/>
          </a:xfrm>
        </p:spPr>
        <p:txBody>
          <a:bodyPr/>
          <a:lstStyle>
            <a:lvl1pPr marL="0" indent="0" algn="l">
              <a:buNone/>
              <a:defRPr sz="2400" b="1" spc="3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3428999"/>
            <a:ext cx="12192001" cy="33056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464" y="6018521"/>
            <a:ext cx="988002" cy="55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83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isio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12192001" cy="6734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9BCCF4-D544-4C9F-8EA2-D015009AFD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550" y="1828800"/>
            <a:ext cx="10515600" cy="2394065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Quote/Goal Here</a:t>
            </a:r>
            <a:br>
              <a:rPr lang="en-US"/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D41CAC9-270C-47D9-9FFF-AE251E53B33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4281"/>
            <a:ext cx="10515600" cy="489613"/>
          </a:xfrm>
        </p:spPr>
        <p:txBody>
          <a:bodyPr>
            <a:normAutofit/>
          </a:bodyPr>
          <a:lstStyle>
            <a:lvl1pPr marL="0" indent="0" algn="ctr">
              <a:buNone/>
              <a:defRPr sz="1800" b="1" i="0" spc="3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SOURCE/NAME/DATE/ETC.</a:t>
            </a:r>
          </a:p>
        </p:txBody>
      </p:sp>
    </p:spTree>
    <p:extLst>
      <p:ext uri="{BB962C8B-B14F-4D97-AF65-F5344CB8AC3E}">
        <p14:creationId xmlns:p14="http://schemas.microsoft.com/office/powerpoint/2010/main" val="224937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1" cy="2320834"/>
          </a:xfrm>
          <a:prstGeom prst="rect">
            <a:avLst/>
          </a:prstGeom>
          <a:solidFill>
            <a:srgbClr val="005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865" y="6017058"/>
            <a:ext cx="990601" cy="5579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D5D904-95C5-42D4-A6FB-EFB66270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611" y="904141"/>
            <a:ext cx="11274542" cy="574213"/>
          </a:xfrm>
        </p:spPr>
        <p:txBody>
          <a:bodyPr/>
          <a:lstStyle>
            <a:lvl1pPr>
              <a:defRPr sz="4800" b="1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57201" y="3712464"/>
            <a:ext cx="2743200" cy="2118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288554" y="3712464"/>
            <a:ext cx="2743200" cy="2118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8951259" y="3712464"/>
            <a:ext cx="2743200" cy="2118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119907" y="3712464"/>
            <a:ext cx="2743200" cy="2118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4495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-1"/>
            <a:ext cx="5822496" cy="6710219"/>
          </a:xfrm>
          <a:prstGeom prst="rect">
            <a:avLst/>
          </a:prstGeom>
          <a:solidFill>
            <a:srgbClr val="005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F28B3B63-3A4F-4C18-857D-C23A41A78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611" y="1371600"/>
            <a:ext cx="4832464" cy="574213"/>
          </a:xfrm>
        </p:spPr>
        <p:txBody>
          <a:bodyPr anchor="t"/>
          <a:lstStyle>
            <a:lvl1pPr>
              <a:defRPr sz="4800" b="1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45303737-7939-4246-98D1-6EBB7003989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611" y="3364992"/>
            <a:ext cx="4832464" cy="2501537"/>
          </a:xfrm>
        </p:spPr>
        <p:txBody>
          <a:bodyPr/>
          <a:lstStyle>
            <a:lvl2pPr marL="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Optional text here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865" y="6017058"/>
            <a:ext cx="990601" cy="557996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200775" y="695325"/>
            <a:ext cx="5303838" cy="50847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16436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5CB91BDF-CFC4-419D-BC40-EA5343D02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4005943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B26E30CE-451F-4AFC-980A-956E78BB90C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093027" y="-1"/>
            <a:ext cx="4005943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90858A8B-EF6E-4FB4-AF19-B3D68CAA88E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186057" y="0"/>
            <a:ext cx="4005943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="" xmlns:a16="http://schemas.microsoft.com/office/drawing/2014/main" id="{0A1BF482-15DC-4492-B3E3-B7625B3678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612" y="4394247"/>
            <a:ext cx="4741320" cy="574213"/>
          </a:xfrm>
        </p:spPr>
        <p:txBody>
          <a:bodyPr/>
          <a:lstStyle>
            <a:lvl1pPr>
              <a:defRPr sz="4800" b="1" spc="0" baseline="0">
                <a:solidFill>
                  <a:srgbClr val="005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="" xmlns:a16="http://schemas.microsoft.com/office/drawing/2014/main" id="{B6C0B92A-9FE3-42C9-BA30-FA807FA0C0E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111931" y="3717691"/>
            <a:ext cx="6709457" cy="2501537"/>
          </a:xfrm>
        </p:spPr>
        <p:txBody>
          <a:bodyPr/>
          <a:lstStyle/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865" y="6017058"/>
            <a:ext cx="990601" cy="5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90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CF2158A1-53A3-4E14-BECD-749EB190A4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698" y="989195"/>
            <a:ext cx="4832464" cy="574213"/>
          </a:xfrm>
        </p:spPr>
        <p:txBody>
          <a:bodyPr/>
          <a:lstStyle>
            <a:lvl1pPr>
              <a:defRPr sz="4800" b="1" spc="0" baseline="0">
                <a:solidFill>
                  <a:srgbClr val="005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="" xmlns:a16="http://schemas.microsoft.com/office/drawing/2014/main" id="{B0585F66-1D3B-4E34-9F0A-14DC446F5E9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569132" y="531027"/>
            <a:ext cx="6165170" cy="5416927"/>
          </a:xfrm>
        </p:spPr>
        <p:txBody>
          <a:bodyPr/>
          <a:lstStyle>
            <a:lvl2pPr marL="457200" indent="0">
              <a:buNone/>
              <a:defRPr/>
            </a:lvl2pPr>
          </a:lstStyle>
          <a:p>
            <a:pPr lvl="1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="" xmlns:a16="http://schemas.microsoft.com/office/drawing/2014/main" id="{FCE5E436-9F9B-4ACD-965A-757DF26EC307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7697" y="2334888"/>
            <a:ext cx="4684418" cy="3613066"/>
          </a:xfrm>
        </p:spPr>
        <p:txBody>
          <a:bodyPr/>
          <a:lstStyle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865" y="6017058"/>
            <a:ext cx="990601" cy="5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82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1311289"/>
            <a:ext cx="12191999" cy="1042746"/>
          </a:xfrm>
          <a:prstGeom prst="rect">
            <a:avLst/>
          </a:prstGeom>
          <a:solidFill>
            <a:srgbClr val="CBC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1" y="2354036"/>
            <a:ext cx="12192000" cy="4503963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78E3B895-F507-4936-BCDF-59C6DB56A96E}"/>
              </a:ext>
            </a:extLst>
          </p:cNvPr>
          <p:cNvSpPr txBox="1">
            <a:spLocks/>
          </p:cNvSpPr>
          <p:nvPr userDrawn="1"/>
        </p:nvSpPr>
        <p:spPr>
          <a:xfrm>
            <a:off x="501240" y="4730150"/>
            <a:ext cx="5594760" cy="1740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all" spc="300" baseline="0">
                <a:solidFill>
                  <a:srgbClr val="00587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>
                <a:solidFill>
                  <a:schemeClr val="bg1"/>
                </a:solidFill>
              </a:rPr>
              <a:t>FOR MORE INFORMATION</a:t>
            </a:r>
            <a:endParaRPr lang="en-US" sz="1400" b="0" i="0" dirty="0">
              <a:solidFill>
                <a:schemeClr val="bg1"/>
              </a:solidFill>
            </a:endParaRPr>
          </a:p>
          <a:p>
            <a:r>
              <a:rPr lang="en-US" sz="1400" b="0" i="0" dirty="0">
                <a:solidFill>
                  <a:schemeClr val="bg1"/>
                </a:solidFill>
              </a:rPr>
              <a:t>www.caltrain2040.org</a:t>
            </a:r>
          </a:p>
          <a:p>
            <a:r>
              <a:rPr lang="en-US" sz="1400" b="0" i="0" dirty="0">
                <a:solidFill>
                  <a:schemeClr val="bg1"/>
                </a:solidFill>
              </a:rPr>
              <a:t>businessplan@caltrain.com</a:t>
            </a:r>
          </a:p>
          <a:p>
            <a:r>
              <a:rPr lang="en-US" sz="1400" b="0" i="0" dirty="0">
                <a:solidFill>
                  <a:schemeClr val="bg1"/>
                </a:solidFill>
              </a:rPr>
              <a:t>650-508-6499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491" y="6012996"/>
            <a:ext cx="988002" cy="55653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273300"/>
            <a:ext cx="12192000" cy="80735"/>
          </a:xfrm>
          <a:prstGeom prst="rect">
            <a:avLst/>
          </a:prstGeom>
          <a:solidFill>
            <a:srgbClr val="2DC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74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99F8D7-121C-4EFA-9D85-805FDFD0E9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127" y="2110799"/>
            <a:ext cx="10515600" cy="60746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Major Section Break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="" xmlns:a16="http://schemas.microsoft.com/office/drawing/2014/main" id="{4A3E5892-ADAC-4247-86B2-1C869F141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127" y="2883753"/>
            <a:ext cx="10515600" cy="424714"/>
          </a:xfrm>
        </p:spPr>
        <p:txBody>
          <a:bodyPr/>
          <a:lstStyle>
            <a:lvl1pPr marL="0" indent="0" algn="l">
              <a:buNone/>
              <a:defRPr sz="2400" b="1" spc="3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3428999"/>
            <a:ext cx="12192001" cy="33056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464" y="6018521"/>
            <a:ext cx="988002" cy="55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2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isio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12192001" cy="6734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9BCCF4-D544-4C9F-8EA2-D015009AFD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4550" y="1828800"/>
            <a:ext cx="10515600" cy="2394065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Quote/Goal Here</a:t>
            </a:r>
            <a:br>
              <a:rPr lang="en-US"/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D41CAC9-270C-47D9-9FFF-AE251E53B33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4281"/>
            <a:ext cx="10515600" cy="489613"/>
          </a:xfrm>
        </p:spPr>
        <p:txBody>
          <a:bodyPr>
            <a:normAutofit/>
          </a:bodyPr>
          <a:lstStyle>
            <a:lvl1pPr marL="0" indent="0" algn="ctr">
              <a:buNone/>
              <a:defRPr sz="1800" b="1" i="0" spc="3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SOURCE/NAME/DATE/ETC.</a:t>
            </a:r>
          </a:p>
        </p:txBody>
      </p:sp>
    </p:spTree>
    <p:extLst>
      <p:ext uri="{BB962C8B-B14F-4D97-AF65-F5344CB8AC3E}">
        <p14:creationId xmlns:p14="http://schemas.microsoft.com/office/powerpoint/2010/main" val="395424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1" cy="2320834"/>
          </a:xfrm>
          <a:prstGeom prst="rect">
            <a:avLst/>
          </a:prstGeom>
          <a:solidFill>
            <a:srgbClr val="005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865" y="6017058"/>
            <a:ext cx="990601" cy="5579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D5D904-95C5-42D4-A6FB-EFB66270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611" y="904141"/>
            <a:ext cx="11274542" cy="574213"/>
          </a:xfrm>
        </p:spPr>
        <p:txBody>
          <a:bodyPr/>
          <a:lstStyle>
            <a:lvl1pPr>
              <a:defRPr sz="4800" b="1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57201" y="3712464"/>
            <a:ext cx="2743200" cy="2118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288554" y="3712464"/>
            <a:ext cx="2743200" cy="2118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8951259" y="3712464"/>
            <a:ext cx="2743200" cy="2118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119907" y="3712464"/>
            <a:ext cx="2743200" cy="2118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9757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-1"/>
            <a:ext cx="5822496" cy="6710219"/>
          </a:xfrm>
          <a:prstGeom prst="rect">
            <a:avLst/>
          </a:prstGeom>
          <a:solidFill>
            <a:srgbClr val="005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F28B3B63-3A4F-4C18-857D-C23A41A78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611" y="1371600"/>
            <a:ext cx="4832464" cy="574213"/>
          </a:xfrm>
        </p:spPr>
        <p:txBody>
          <a:bodyPr anchor="t"/>
          <a:lstStyle>
            <a:lvl1pPr>
              <a:defRPr sz="4800" b="1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="" xmlns:a16="http://schemas.microsoft.com/office/drawing/2014/main" id="{45303737-7939-4246-98D1-6EBB7003989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611" y="3364992"/>
            <a:ext cx="4832464" cy="2501537"/>
          </a:xfrm>
        </p:spPr>
        <p:txBody>
          <a:bodyPr/>
          <a:lstStyle>
            <a:lvl2pPr marL="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Optional text here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865" y="6017058"/>
            <a:ext cx="990601" cy="557996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200775" y="695325"/>
            <a:ext cx="5303838" cy="50847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6915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5CB91BDF-CFC4-419D-BC40-EA5343D02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4005943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B26E30CE-451F-4AFC-980A-956E78BB90C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093027" y="-1"/>
            <a:ext cx="4005943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90858A8B-EF6E-4FB4-AF19-B3D68CAA88E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186057" y="0"/>
            <a:ext cx="4005943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="" xmlns:a16="http://schemas.microsoft.com/office/drawing/2014/main" id="{0A1BF482-15DC-4492-B3E3-B7625B3678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612" y="4394247"/>
            <a:ext cx="4741320" cy="574213"/>
          </a:xfrm>
        </p:spPr>
        <p:txBody>
          <a:bodyPr/>
          <a:lstStyle>
            <a:lvl1pPr>
              <a:defRPr sz="4800" b="1" spc="0" baseline="0">
                <a:solidFill>
                  <a:srgbClr val="005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="" xmlns:a16="http://schemas.microsoft.com/office/drawing/2014/main" id="{B6C0B92A-9FE3-42C9-BA30-FA807FA0C0E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111931" y="3717691"/>
            <a:ext cx="6709457" cy="2501537"/>
          </a:xfrm>
        </p:spPr>
        <p:txBody>
          <a:bodyPr/>
          <a:lstStyle/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865" y="6017058"/>
            <a:ext cx="990601" cy="5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681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CF2158A1-53A3-4E14-BECD-749EB190A4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698" y="989195"/>
            <a:ext cx="4832464" cy="574213"/>
          </a:xfrm>
        </p:spPr>
        <p:txBody>
          <a:bodyPr/>
          <a:lstStyle>
            <a:lvl1pPr>
              <a:defRPr sz="4800" b="1" spc="0" baseline="0">
                <a:solidFill>
                  <a:srgbClr val="00587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="" xmlns:a16="http://schemas.microsoft.com/office/drawing/2014/main" id="{B0585F66-1D3B-4E34-9F0A-14DC446F5E9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569132" y="531027"/>
            <a:ext cx="6165170" cy="5416927"/>
          </a:xfrm>
        </p:spPr>
        <p:txBody>
          <a:bodyPr/>
          <a:lstStyle>
            <a:lvl2pPr marL="457200" indent="0">
              <a:buNone/>
              <a:defRPr/>
            </a:lvl2pPr>
          </a:lstStyle>
          <a:p>
            <a:pPr lvl="1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="" xmlns:a16="http://schemas.microsoft.com/office/drawing/2014/main" id="{FCE5E436-9F9B-4ACD-965A-757DF26EC307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7697" y="2334888"/>
            <a:ext cx="4684418" cy="3613066"/>
          </a:xfrm>
        </p:spPr>
        <p:txBody>
          <a:bodyPr/>
          <a:lstStyle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6710218"/>
            <a:ext cx="12192001" cy="147782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865" y="6017058"/>
            <a:ext cx="990601" cy="5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06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1311289"/>
            <a:ext cx="12191999" cy="1042746"/>
          </a:xfrm>
          <a:prstGeom prst="rect">
            <a:avLst/>
          </a:prstGeom>
          <a:solidFill>
            <a:srgbClr val="CBC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1" y="2354036"/>
            <a:ext cx="12192000" cy="4503963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78E3B895-F507-4936-BCDF-59C6DB56A96E}"/>
              </a:ext>
            </a:extLst>
          </p:cNvPr>
          <p:cNvSpPr txBox="1">
            <a:spLocks/>
          </p:cNvSpPr>
          <p:nvPr userDrawn="1"/>
        </p:nvSpPr>
        <p:spPr>
          <a:xfrm>
            <a:off x="501240" y="4730150"/>
            <a:ext cx="5594760" cy="1740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all" spc="300" baseline="0">
                <a:solidFill>
                  <a:srgbClr val="00587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>
                <a:solidFill>
                  <a:schemeClr val="bg1"/>
                </a:solidFill>
              </a:rPr>
              <a:t>FOR MORE INFORMATION</a:t>
            </a:r>
            <a:endParaRPr lang="en-US" sz="1400" b="0" i="0" dirty="0">
              <a:solidFill>
                <a:schemeClr val="bg1"/>
              </a:solidFill>
            </a:endParaRPr>
          </a:p>
          <a:p>
            <a:r>
              <a:rPr lang="en-US" sz="1400" b="0" i="0" dirty="0">
                <a:solidFill>
                  <a:schemeClr val="bg1"/>
                </a:solidFill>
              </a:rPr>
              <a:t>www.caltrain2040.org</a:t>
            </a:r>
          </a:p>
          <a:p>
            <a:r>
              <a:rPr lang="en-US" sz="1400" b="0" i="0" dirty="0">
                <a:solidFill>
                  <a:schemeClr val="bg1"/>
                </a:solidFill>
              </a:rPr>
              <a:t>businessplan@caltrain.com</a:t>
            </a:r>
          </a:p>
          <a:p>
            <a:r>
              <a:rPr lang="en-US" sz="1400" b="0" i="0" dirty="0">
                <a:solidFill>
                  <a:schemeClr val="bg1"/>
                </a:solidFill>
              </a:rPr>
              <a:t>650-508-6499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491" y="6012996"/>
            <a:ext cx="988002" cy="55653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273300"/>
            <a:ext cx="12192000" cy="80735"/>
          </a:xfrm>
          <a:prstGeom prst="rect">
            <a:avLst/>
          </a:prstGeom>
          <a:solidFill>
            <a:srgbClr val="2DC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058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6"/>
          <a:stretch/>
        </p:blipFill>
        <p:spPr>
          <a:xfrm>
            <a:off x="0" y="0"/>
            <a:ext cx="12188952" cy="5796643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5756366"/>
            <a:ext cx="12191999" cy="1101633"/>
          </a:xfrm>
          <a:prstGeom prst="rect">
            <a:avLst/>
          </a:prstGeom>
          <a:solidFill>
            <a:srgbClr val="DA1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59" y="6012996"/>
            <a:ext cx="988002" cy="556533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512062" y="603504"/>
            <a:ext cx="4059937" cy="1655064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Caltrain </a:t>
            </a:r>
          </a:p>
          <a:p>
            <a:pPr>
              <a:lnSpc>
                <a:spcPct val="90000"/>
              </a:lnSpc>
            </a:pPr>
            <a:r>
              <a:rPr kumimoji="0" lang="en-US" sz="4000" b="0" i="0" u="none" strike="noStrike" kern="1200" cap="none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Rail Corridor Use Policy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509848" y="5075237"/>
            <a:ext cx="2656659" cy="349659"/>
          </a:xfrm>
        </p:spPr>
        <p:txBody>
          <a:bodyPr>
            <a:normAutofit/>
          </a:bodyPr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09848" y="4295423"/>
            <a:ext cx="2656659" cy="640080"/>
          </a:xfrm>
        </p:spPr>
        <p:txBody>
          <a:bodyPr>
            <a:normAutofit/>
          </a:bodyPr>
          <a:lstStyle>
            <a:lvl1pPr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Meeting Audience</a:t>
            </a:r>
          </a:p>
        </p:txBody>
      </p:sp>
    </p:spTree>
    <p:extLst>
      <p:ext uri="{BB962C8B-B14F-4D97-AF65-F5344CB8AC3E}">
        <p14:creationId xmlns:p14="http://schemas.microsoft.com/office/powerpoint/2010/main" val="2691996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F71FAFE-4E1A-4E8D-9740-D4CE89E65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902897-B51D-414C-BA5F-AD24155A3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Subtitles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DA7AB93-ADCE-4599-B4C2-CD5805F6F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8118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FB285-3BBB-4B1D-A47F-03E14CD75AA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B200717-C4C5-436A-9FA7-CD43E2AA5421}"/>
              </a:ext>
            </a:extLst>
          </p:cNvPr>
          <p:cNvSpPr/>
          <p:nvPr userDrawn="1"/>
        </p:nvSpPr>
        <p:spPr>
          <a:xfrm>
            <a:off x="9669294" y="617696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2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59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spc="150" baseline="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1" kern="1200" cap="none" spc="0" baseline="0">
          <a:solidFill>
            <a:srgbClr val="DA1A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F71FAFE-4E1A-4E8D-9740-D4CE89E65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C902897-B51D-414C-BA5F-AD24155A3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Subtitles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DA7AB93-ADCE-4599-B4C2-CD5805F6FD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4692" y="58118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FB285-3BBB-4B1D-A47F-03E14CD7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12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spc="150" baseline="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1" kern="1200" cap="none" spc="0" baseline="0">
          <a:solidFill>
            <a:srgbClr val="DA1A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January 21, 2020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09848" y="4295423"/>
            <a:ext cx="3610739" cy="64008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WPLP Subcommittee</a:t>
            </a:r>
          </a:p>
        </p:txBody>
      </p:sp>
    </p:spTree>
    <p:extLst>
      <p:ext uri="{BB962C8B-B14F-4D97-AF65-F5344CB8AC3E}">
        <p14:creationId xmlns:p14="http://schemas.microsoft.com/office/powerpoint/2010/main" val="1174019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Changes in Updated RCUP, from January Draft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200775" y="368710"/>
            <a:ext cx="5303838" cy="6489290"/>
          </a:xfrm>
        </p:spPr>
        <p:txBody>
          <a:bodyPr>
            <a:normAutofit/>
          </a:bodyPr>
          <a:lstStyle/>
          <a:p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Following robust Board discussion at the January 9, 2020 JPB meeting, staff made the following changes to the RCUP: </a:t>
            </a:r>
          </a:p>
          <a:p>
            <a:pPr marL="342900" indent="-342900">
              <a:buFontTx/>
              <a:buChar char="-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Overview of Allowable Uses </a:t>
            </a:r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(Page 8 of Updated RCUP): </a:t>
            </a:r>
          </a:p>
          <a:p>
            <a:pPr marL="800100" lvl="2" indent="-342900">
              <a:buFontTx/>
              <a:buChar char="-"/>
            </a:pPr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Includes language about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grade separation projects and joint development projects that are integrated </a:t>
            </a:r>
            <a:r>
              <a:rPr lang="en-US" dirty="0" smtClean="0"/>
              <a:t>with capital projects </a:t>
            </a:r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in the overview of allowable uses 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Allowable Uses Tables </a:t>
            </a:r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(Page 9 – 14 of Updated RCUP):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2" indent="-342900">
              <a:buFontTx/>
              <a:buChar char="-"/>
            </a:pPr>
            <a:r>
              <a:rPr lang="en-US" dirty="0" smtClean="0"/>
              <a:t>Includes “hotels” and “air rights” in the allowable uses tables as appropriate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DB9A47D-3F4F-4295-B445-08F5DD2CD639}"/>
              </a:ext>
            </a:extLst>
          </p:cNvPr>
          <p:cNvSpPr/>
          <p:nvPr/>
        </p:nvSpPr>
        <p:spPr>
          <a:xfrm>
            <a:off x="5939547" y="32443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68E4A9E-1944-451D-AEAA-1AFA9D2005E2}"/>
              </a:ext>
            </a:extLst>
          </p:cNvPr>
          <p:cNvSpPr/>
          <p:nvPr/>
        </p:nvSpPr>
        <p:spPr>
          <a:xfrm>
            <a:off x="11488783" y="664399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43181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Changes in Updated RCUP, from January Draft (continued)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200775" y="368710"/>
            <a:ext cx="5303838" cy="6489290"/>
          </a:xfrm>
        </p:spPr>
        <p:txBody>
          <a:bodyPr>
            <a:normAutofit/>
          </a:bodyPr>
          <a:lstStyle/>
          <a:p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Following robust Board discussion at the January 9, 2020 JPB meeting, staff made the following changes to the RCUP: </a:t>
            </a:r>
          </a:p>
          <a:p>
            <a:pPr marL="342900" indent="-342900">
              <a:buFontTx/>
              <a:buChar char="-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Procedures for RCUP Review </a:t>
            </a:r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(Page 7 of the Updated RCUP): </a:t>
            </a:r>
          </a:p>
          <a:p>
            <a:pPr marL="800100" lvl="2" indent="-342900">
              <a:buFontTx/>
              <a:buChar char="-"/>
            </a:pPr>
            <a:r>
              <a:rPr lang="en-US" dirty="0" smtClean="0"/>
              <a:t>Staff recognize that some Board members have concerns </a:t>
            </a:r>
            <a:r>
              <a:rPr lang="en-US" dirty="0"/>
              <a:t>that there should be Board review when short term leases are extended such that the cumulative lease term exceeds 5 </a:t>
            </a:r>
            <a:r>
              <a:rPr lang="en-US" dirty="0" smtClean="0"/>
              <a:t>years. </a:t>
            </a:r>
          </a:p>
          <a:p>
            <a:pPr marL="800100" lvl="2" indent="-342900">
              <a:buFontTx/>
              <a:buChar char="-"/>
            </a:pPr>
            <a:r>
              <a:rPr lang="en-US" dirty="0" smtClean="0"/>
              <a:t>Staff recognize that this issue deserves meaningful attention and discussion in the context of the JPB’s Policy of Property Conveyance. </a:t>
            </a:r>
          </a:p>
          <a:p>
            <a:pPr marL="800100" lvl="2" indent="-342900">
              <a:buFontTx/>
              <a:buChar char="-"/>
            </a:pPr>
            <a:r>
              <a:rPr lang="en-US" dirty="0" smtClean="0"/>
              <a:t>Staff intend to propose comprehensive updates to the Policy of Property Conveyance later this year, to ensure it is up-to-date and compatible with the RCUP, and bring it back to the Board for a full and meaningful discussion. </a:t>
            </a:r>
          </a:p>
          <a:p>
            <a:pPr marL="800100" lvl="2" indent="-342900">
              <a:buFontTx/>
              <a:buChar char="-"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Updated RCUP notes staff’s intention to update the Policy of Property </a:t>
            </a:r>
            <a:b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Conveyance.  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DB9A47D-3F4F-4295-B445-08F5DD2CD639}"/>
              </a:ext>
            </a:extLst>
          </p:cNvPr>
          <p:cNvSpPr/>
          <p:nvPr/>
        </p:nvSpPr>
        <p:spPr>
          <a:xfrm>
            <a:off x="5939547" y="32443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68E4A9E-1944-451D-AEAA-1AFA9D2005E2}"/>
              </a:ext>
            </a:extLst>
          </p:cNvPr>
          <p:cNvSpPr/>
          <p:nvPr/>
        </p:nvSpPr>
        <p:spPr>
          <a:xfrm>
            <a:off x="11488783" y="664399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94424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Changes in Updated Resolution to Adopt RCUP, from January Draft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200775" y="530942"/>
            <a:ext cx="5303838" cy="5589639"/>
          </a:xfrm>
        </p:spPr>
        <p:txBody>
          <a:bodyPr>
            <a:normAutofit/>
          </a:bodyPr>
          <a:lstStyle/>
          <a:p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Following robust Board discussion at the January 9, 2020 JPB meeting, staff made the following changes to the Resolution to Adopt RCUP: </a:t>
            </a:r>
          </a:p>
          <a:p>
            <a:pPr marL="342900" indent="-342900">
              <a:buFontTx/>
              <a:buChar char="-"/>
            </a:pPr>
            <a:r>
              <a:rPr lang="en-US" b="0" dirty="0" smtClean="0">
                <a:solidFill>
                  <a:schemeClr val="bg2">
                    <a:lumMod val="50000"/>
                  </a:schemeClr>
                </a:solidFill>
              </a:rPr>
              <a:t>Addition to note that the Board directs staff to review and propose updates to the Policy of Property Conveyance following RCUP adoption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DB9A47D-3F4F-4295-B445-08F5DD2CD639}"/>
              </a:ext>
            </a:extLst>
          </p:cNvPr>
          <p:cNvSpPr/>
          <p:nvPr/>
        </p:nvSpPr>
        <p:spPr>
          <a:xfrm>
            <a:off x="5939547" y="32443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68E4A9E-1944-451D-AEAA-1AFA9D2005E2}"/>
              </a:ext>
            </a:extLst>
          </p:cNvPr>
          <p:cNvSpPr/>
          <p:nvPr/>
        </p:nvSpPr>
        <p:spPr>
          <a:xfrm>
            <a:off x="11488783" y="6643998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9136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D8C7E41A-B583-4755-84BE-297813464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772" y="3768986"/>
            <a:ext cx="12213772" cy="574213"/>
          </a:xfrm>
        </p:spPr>
        <p:txBody>
          <a:bodyPr/>
          <a:lstStyle/>
          <a:p>
            <a:pPr algn="ctr"/>
            <a:r>
              <a:rPr lang="en-US" spc="0" dirty="0">
                <a:solidFill>
                  <a:srgbClr val="00587C"/>
                </a:solidFill>
              </a:rPr>
              <a:t>Thank you!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A472C80-C512-455B-8E3D-1EAF6DDC56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6" r="-80" b="17069"/>
          <a:stretch/>
        </p:blipFill>
        <p:spPr>
          <a:xfrm>
            <a:off x="-1" y="1"/>
            <a:ext cx="12213772" cy="3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19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B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A1A32"/>
      </a:accent1>
      <a:accent2>
        <a:srgbClr val="00587C"/>
      </a:accent2>
      <a:accent3>
        <a:srgbClr val="2DCCD3"/>
      </a:accent3>
      <a:accent4>
        <a:srgbClr val="97999B"/>
      </a:accent4>
      <a:accent5>
        <a:srgbClr val="CBC4BC"/>
      </a:accent5>
      <a:accent6>
        <a:srgbClr val="FFC0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>
          <a:defRPr b="1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B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A1A32"/>
      </a:accent1>
      <a:accent2>
        <a:srgbClr val="00587C"/>
      </a:accent2>
      <a:accent3>
        <a:srgbClr val="2DCCD3"/>
      </a:accent3>
      <a:accent4>
        <a:srgbClr val="97999B"/>
      </a:accent4>
      <a:accent5>
        <a:srgbClr val="CBC4BC"/>
      </a:accent5>
      <a:accent6>
        <a:srgbClr val="FFC0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>
          <a:defRPr b="1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10514</TotalTime>
  <Words>323</Words>
  <Application>Microsoft Office PowerPoint</Application>
  <PresentationFormat>Widescreen</PresentationFormat>
  <Paragraphs>31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Office Theme</vt:lpstr>
      <vt:lpstr>1_Office Theme</vt:lpstr>
      <vt:lpstr>PowerPoint Presentation</vt:lpstr>
      <vt:lpstr>Summary of Changes in Updated RCUP, from January Draft</vt:lpstr>
      <vt:lpstr>Summary of Changes in Updated RCUP, from January Draft (continued)</vt:lpstr>
      <vt:lpstr>Summary of Changes in Updated Resolution to Adopt RCUP, from January Draft</vt:lpstr>
      <vt:lpstr>Thank you!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Saima Musharrat</dc:creator>
  <cp:lastModifiedBy>Jones, Melissa</cp:lastModifiedBy>
  <cp:revision>559</cp:revision>
  <cp:lastPrinted>2019-11-20T19:12:12Z</cp:lastPrinted>
  <dcterms:created xsi:type="dcterms:W3CDTF">2019-10-24T17:42:03Z</dcterms:created>
  <dcterms:modified xsi:type="dcterms:W3CDTF">2020-01-21T23:59:24Z</dcterms:modified>
</cp:coreProperties>
</file>