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327" r:id="rId3"/>
    <p:sldId id="349" r:id="rId4"/>
    <p:sldId id="443" r:id="rId5"/>
    <p:sldId id="442" r:id="rId6"/>
    <p:sldId id="328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Ruhl" initials="MR" lastIdx="5" clrIdx="0">
    <p:extLst>
      <p:ext uri="{19B8F6BF-5375-455C-9EA6-DF929625EA0E}">
        <p15:presenceInfo xmlns:p15="http://schemas.microsoft.com/office/powerpoint/2012/main" userId="S-1-5-21-515967899-492894223-725345543-1034758" providerId="AD"/>
      </p:ext>
    </p:extLst>
  </p:cmAuthor>
  <p:cmAuthor id="2" name="Andy Kosinski" initials="AK" lastIdx="3" clrIdx="1">
    <p:extLst>
      <p:ext uri="{19B8F6BF-5375-455C-9EA6-DF929625EA0E}">
        <p15:presenceInfo xmlns:p15="http://schemas.microsoft.com/office/powerpoint/2012/main" userId="S::a.Kosinski@fehrandpeers.com::821e326f-8f7c-4b62-8618-a236ce772dbd" providerId="AD"/>
      </p:ext>
    </p:extLst>
  </p:cmAuthor>
  <p:cmAuthor id="3" name="Jones, Melissa" initials="JM" lastIdx="39" clrIdx="2">
    <p:extLst>
      <p:ext uri="{19B8F6BF-5375-455C-9EA6-DF929625EA0E}">
        <p15:presenceInfo xmlns:p15="http://schemas.microsoft.com/office/powerpoint/2012/main" userId="S-1-5-21-2134444987-185082416-774723137-35184" providerId="AD"/>
      </p:ext>
    </p:extLst>
  </p:cmAuthor>
  <p:cmAuthor id="4" name="Eleanor Leshner" initials="EL" lastIdx="149" clrIdx="3">
    <p:extLst>
      <p:ext uri="{19B8F6BF-5375-455C-9EA6-DF929625EA0E}">
        <p15:presenceInfo xmlns:p15="http://schemas.microsoft.com/office/powerpoint/2012/main" userId="S::e.leshner@fehrandpeers.com::a971d424-8f2f-45a4-9e0d-54215e287420" providerId="AD"/>
      </p:ext>
    </p:extLst>
  </p:cmAuthor>
  <p:cmAuthor id="5" name="Melody Wu" initials="MW" lastIdx="1" clrIdx="4">
    <p:extLst>
      <p:ext uri="{19B8F6BF-5375-455C-9EA6-DF929625EA0E}">
        <p15:presenceInfo xmlns:p15="http://schemas.microsoft.com/office/powerpoint/2012/main" userId="S::m.wu@fehrandpeers.com::3bd7e6fc-7f96-41a2-9267-203e8e93f082" providerId="AD"/>
      </p:ext>
    </p:extLst>
  </p:cmAuthor>
  <p:cmAuthor id="6" name="Ashley Hong" initials="AH" lastIdx="28" clrIdx="5">
    <p:extLst>
      <p:ext uri="{19B8F6BF-5375-455C-9EA6-DF929625EA0E}">
        <p15:presenceInfo xmlns:p15="http://schemas.microsoft.com/office/powerpoint/2012/main" userId="S::a.hong@fehrandpeers.com::5d5c853d-ee66-4731-a04b-80e8d13d4f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A32"/>
    <a:srgbClr val="CBC4BC"/>
    <a:srgbClr val="00587C"/>
    <a:srgbClr val="2DCCD3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6" autoAdjust="0"/>
    <p:restoredTop sz="84948" autoAdjust="0"/>
  </p:normalViewPr>
  <p:slideViewPr>
    <p:cSldViewPr snapToGrid="0">
      <p:cViewPr varScale="1">
        <p:scale>
          <a:sx n="75" d="100"/>
          <a:sy n="75" d="100"/>
        </p:scale>
        <p:origin x="1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3CF66D6-150A-4994-8503-96F706D8EA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595" tIns="48299" rIns="96595" bIns="4829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75D008-0E6F-46AB-8AAD-FBF84D07F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595" tIns="48299" rIns="96595" bIns="48299" rtlCol="0"/>
          <a:lstStyle>
            <a:lvl1pPr algn="r">
              <a:defRPr sz="1200"/>
            </a:lvl1pPr>
          </a:lstStyle>
          <a:p>
            <a:fld id="{81C96B4E-E21D-4F99-8035-B124E1A9C2D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0341202-361E-49E2-B015-4E06E80674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9"/>
            <a:ext cx="3169920" cy="481726"/>
          </a:xfrm>
          <a:prstGeom prst="rect">
            <a:avLst/>
          </a:prstGeom>
        </p:spPr>
        <p:txBody>
          <a:bodyPr vert="horz" lIns="96595" tIns="48299" rIns="96595" bIns="482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E24F4A-E539-41DA-80AC-32D180BED3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9"/>
            <a:ext cx="3169920" cy="481726"/>
          </a:xfrm>
          <a:prstGeom prst="rect">
            <a:avLst/>
          </a:prstGeom>
        </p:spPr>
        <p:txBody>
          <a:bodyPr vert="horz" lIns="96595" tIns="48299" rIns="96595" bIns="48299" rtlCol="0" anchor="b"/>
          <a:lstStyle>
            <a:lvl1pPr algn="r">
              <a:defRPr sz="1200"/>
            </a:lvl1pPr>
          </a:lstStyle>
          <a:p>
            <a:fld id="{A141517D-61D2-4B25-9387-FFB29A9B03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6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595" tIns="48299" rIns="96595" bIns="4829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595" tIns="48299" rIns="96595" bIns="48299" rtlCol="0"/>
          <a:lstStyle>
            <a:lvl1pPr algn="r">
              <a:defRPr sz="1200"/>
            </a:lvl1pPr>
          </a:lstStyle>
          <a:p>
            <a:fld id="{0CA1E57E-25E7-4B79-8635-CB51313A2407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5" tIns="48299" rIns="96595" bIns="4829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595" tIns="48299" rIns="96595" bIns="482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9"/>
            <a:ext cx="3169920" cy="481726"/>
          </a:xfrm>
          <a:prstGeom prst="rect">
            <a:avLst/>
          </a:prstGeom>
        </p:spPr>
        <p:txBody>
          <a:bodyPr vert="horz" lIns="96595" tIns="48299" rIns="96595" bIns="482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9"/>
            <a:ext cx="3169920" cy="481726"/>
          </a:xfrm>
          <a:prstGeom prst="rect">
            <a:avLst/>
          </a:prstGeom>
        </p:spPr>
        <p:txBody>
          <a:bodyPr vert="horz" lIns="96595" tIns="48299" rIns="96595" bIns="48299" rtlCol="0" anchor="b"/>
          <a:lstStyle>
            <a:lvl1pPr algn="r">
              <a:defRPr sz="1200"/>
            </a:lvl1pPr>
          </a:lstStyle>
          <a:p>
            <a:fld id="{850331F7-B5BC-4A77-AFDE-C840E90FD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8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2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3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9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7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1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6"/>
          <a:stretch/>
        </p:blipFill>
        <p:spPr>
          <a:xfrm>
            <a:off x="0" y="0"/>
            <a:ext cx="12188952" cy="579664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756366"/>
            <a:ext cx="12191999" cy="1101633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9" y="6012996"/>
            <a:ext cx="988002" cy="55653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12062" y="603504"/>
            <a:ext cx="4059937" cy="16550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40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Caltrain </a:t>
            </a:r>
          </a:p>
          <a:p>
            <a:pPr>
              <a:lnSpc>
                <a:spcPct val="90000"/>
              </a:lnSpc>
            </a:pPr>
            <a:r>
              <a:rPr kumimoji="0" lang="en-US" sz="40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Rail Corridor Use Policy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48" y="5075237"/>
            <a:ext cx="2656659" cy="349659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9848" y="4295423"/>
            <a:ext cx="2656659" cy="640080"/>
          </a:xfrm>
        </p:spPr>
        <p:txBody>
          <a:bodyPr>
            <a:normAutofit/>
          </a:bodyPr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Meeting Audience</a:t>
            </a:r>
          </a:p>
        </p:txBody>
      </p:sp>
    </p:spTree>
    <p:extLst>
      <p:ext uri="{BB962C8B-B14F-4D97-AF65-F5344CB8AC3E}">
        <p14:creationId xmlns:p14="http://schemas.microsoft.com/office/powerpoint/2010/main" val="279613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99F8D7-121C-4EFA-9D85-805FDFD0E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127" y="2110799"/>
            <a:ext cx="10515600" cy="6074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Major Section Break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A3E5892-ADAC-4247-86B2-1C869F141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127" y="2883753"/>
            <a:ext cx="10515600" cy="424714"/>
          </a:xfrm>
        </p:spPr>
        <p:txBody>
          <a:bodyPr/>
          <a:lstStyle>
            <a:lvl1pPr marL="0" indent="0" algn="l">
              <a:buNone/>
              <a:defRPr sz="2400" b="1" spc="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428999"/>
            <a:ext cx="12192001" cy="3305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64" y="6018521"/>
            <a:ext cx="988002" cy="55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8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sio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1" cy="6734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BCCF4-D544-4C9F-8EA2-D015009AF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550" y="1828800"/>
            <a:ext cx="10515600" cy="2394065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Quote/Goal Here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41CAC9-270C-47D9-9FFF-AE251E53B3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4281"/>
            <a:ext cx="10515600" cy="48961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 spc="3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SOURCE/NAME/DATE/ETC.</a:t>
            </a:r>
          </a:p>
        </p:txBody>
      </p:sp>
    </p:spTree>
    <p:extLst>
      <p:ext uri="{BB962C8B-B14F-4D97-AF65-F5344CB8AC3E}">
        <p14:creationId xmlns:p14="http://schemas.microsoft.com/office/powerpoint/2010/main" val="224937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1" cy="2320834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5D904-95C5-42D4-A6FB-EFB66270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904141"/>
            <a:ext cx="11274542" cy="574213"/>
          </a:xfrm>
        </p:spPr>
        <p:txBody>
          <a:bodyPr/>
          <a:lstStyle>
            <a:lvl1pPr>
              <a:defRPr sz="48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88554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951259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119907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4495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"/>
            <a:ext cx="5822496" cy="6710219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28B3B63-3A4F-4C18-857D-C23A41A78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1371600"/>
            <a:ext cx="4832464" cy="574213"/>
          </a:xfrm>
        </p:spPr>
        <p:txBody>
          <a:bodyPr anchor="t"/>
          <a:lstStyle>
            <a:lvl1pPr>
              <a:defRPr sz="48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5303737-7939-4246-98D1-6EBB7003989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70611" y="3364992"/>
            <a:ext cx="4832464" cy="2501537"/>
          </a:xfr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Optional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00775" y="695325"/>
            <a:ext cx="5303838" cy="5084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643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5CB91BDF-CFC4-419D-BC40-EA5343D0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B26E30CE-451F-4AFC-980A-956E78BB90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93027" y="-1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90858A8B-EF6E-4FB4-AF19-B3D68CAA88E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86057" y="0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0A1BF482-15DC-4492-B3E3-B7625B367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2" y="4394247"/>
            <a:ext cx="4741320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B6C0B92A-9FE3-42C9-BA30-FA807FA0C0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11931" y="3717691"/>
            <a:ext cx="6709457" cy="2501537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90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CF2158A1-53A3-4E14-BECD-749EB190A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698" y="989195"/>
            <a:ext cx="4832464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="" xmlns:a16="http://schemas.microsoft.com/office/drawing/2014/main" id="{B0585F66-1D3B-4E34-9F0A-14DC446F5E9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69132" y="531027"/>
            <a:ext cx="6165170" cy="5416927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CE5E436-9F9B-4ACD-965A-757DF26EC30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7697" y="2334888"/>
            <a:ext cx="4684418" cy="3613066"/>
          </a:xfrm>
        </p:spPr>
        <p:txBody>
          <a:bodyPr/>
          <a:lstStyle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8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311289"/>
            <a:ext cx="12191999" cy="1042746"/>
          </a:xfrm>
          <a:prstGeom prst="rect">
            <a:avLst/>
          </a:prstGeom>
          <a:solidFill>
            <a:srgbClr val="CB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2354036"/>
            <a:ext cx="12192000" cy="4503963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78E3B895-F507-4936-BCDF-59C6DB56A96E}"/>
              </a:ext>
            </a:extLst>
          </p:cNvPr>
          <p:cNvSpPr txBox="1">
            <a:spLocks/>
          </p:cNvSpPr>
          <p:nvPr userDrawn="1"/>
        </p:nvSpPr>
        <p:spPr>
          <a:xfrm>
            <a:off x="501240" y="4730150"/>
            <a:ext cx="5594760" cy="174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rgbClr val="0058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0" dirty="0">
                <a:solidFill>
                  <a:schemeClr val="bg1"/>
                </a:solidFill>
              </a:rPr>
              <a:t>FOR MORE INFORMATION</a:t>
            </a:r>
            <a:endParaRPr lang="en-US" sz="1400" b="0" i="0" dirty="0">
              <a:solidFill>
                <a:schemeClr val="bg1"/>
              </a:solidFill>
            </a:endParaRPr>
          </a:p>
          <a:p>
            <a:r>
              <a:rPr lang="en-US" sz="1400" b="0" i="0" dirty="0">
                <a:solidFill>
                  <a:schemeClr val="bg1"/>
                </a:solidFill>
              </a:rPr>
              <a:t>www.caltrain2040.org</a:t>
            </a:r>
          </a:p>
          <a:p>
            <a:r>
              <a:rPr lang="en-US" sz="1400" b="0" i="0" dirty="0">
                <a:solidFill>
                  <a:schemeClr val="bg1"/>
                </a:solidFill>
              </a:rPr>
              <a:t>businessplan@caltrain.com</a:t>
            </a:r>
          </a:p>
          <a:p>
            <a:r>
              <a:rPr lang="en-US" sz="1400" b="0" i="0" dirty="0">
                <a:solidFill>
                  <a:schemeClr val="bg1"/>
                </a:solidFill>
              </a:rPr>
              <a:t>650-508-6499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91" y="6012996"/>
            <a:ext cx="988002" cy="55653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273300"/>
            <a:ext cx="12192000" cy="80735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99F8D7-121C-4EFA-9D85-805FDFD0E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127" y="2110799"/>
            <a:ext cx="10515600" cy="6074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Major Section Break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A3E5892-ADAC-4247-86B2-1C869F141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127" y="2883753"/>
            <a:ext cx="10515600" cy="424714"/>
          </a:xfrm>
        </p:spPr>
        <p:txBody>
          <a:bodyPr/>
          <a:lstStyle>
            <a:lvl1pPr marL="0" indent="0" algn="l">
              <a:buNone/>
              <a:defRPr sz="2400" b="1" spc="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428999"/>
            <a:ext cx="12192001" cy="3305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64" y="6018521"/>
            <a:ext cx="988002" cy="55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2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sio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1" cy="6734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BCCF4-D544-4C9F-8EA2-D015009AF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550" y="1828800"/>
            <a:ext cx="10515600" cy="2394065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Quote/Goal Here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41CAC9-270C-47D9-9FFF-AE251E53B3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4281"/>
            <a:ext cx="10515600" cy="48961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 spc="3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SOURCE/NAME/DATE/ETC.</a:t>
            </a:r>
          </a:p>
        </p:txBody>
      </p:sp>
    </p:spTree>
    <p:extLst>
      <p:ext uri="{BB962C8B-B14F-4D97-AF65-F5344CB8AC3E}">
        <p14:creationId xmlns:p14="http://schemas.microsoft.com/office/powerpoint/2010/main" val="395424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1" cy="2320834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5D904-95C5-42D4-A6FB-EFB66270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904141"/>
            <a:ext cx="11274542" cy="574213"/>
          </a:xfrm>
        </p:spPr>
        <p:txBody>
          <a:bodyPr/>
          <a:lstStyle>
            <a:lvl1pPr>
              <a:defRPr sz="48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88554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951259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119907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975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"/>
            <a:ext cx="5822496" cy="6710219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28B3B63-3A4F-4C18-857D-C23A41A78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1371600"/>
            <a:ext cx="4832464" cy="574213"/>
          </a:xfrm>
        </p:spPr>
        <p:txBody>
          <a:bodyPr anchor="t"/>
          <a:lstStyle>
            <a:lvl1pPr>
              <a:defRPr sz="48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5303737-7939-4246-98D1-6EBB7003989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70611" y="3364992"/>
            <a:ext cx="4832464" cy="2501537"/>
          </a:xfr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Optional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00775" y="695325"/>
            <a:ext cx="5303838" cy="5084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915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5CB91BDF-CFC4-419D-BC40-EA5343D0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B26E30CE-451F-4AFC-980A-956E78BB90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93027" y="-1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90858A8B-EF6E-4FB4-AF19-B3D68CAA88E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86057" y="0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0A1BF482-15DC-4492-B3E3-B7625B367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2" y="4394247"/>
            <a:ext cx="4741320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B6C0B92A-9FE3-42C9-BA30-FA807FA0C0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11931" y="3717691"/>
            <a:ext cx="6709457" cy="2501537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8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CF2158A1-53A3-4E14-BECD-749EB190A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698" y="989195"/>
            <a:ext cx="4832464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="" xmlns:a16="http://schemas.microsoft.com/office/drawing/2014/main" id="{B0585F66-1D3B-4E34-9F0A-14DC446F5E9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69132" y="531027"/>
            <a:ext cx="6165170" cy="5416927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CE5E436-9F9B-4ACD-965A-757DF26EC30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7697" y="2334888"/>
            <a:ext cx="4684418" cy="3613066"/>
          </a:xfrm>
        </p:spPr>
        <p:txBody>
          <a:bodyPr/>
          <a:lstStyle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0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311289"/>
            <a:ext cx="12191999" cy="1042746"/>
          </a:xfrm>
          <a:prstGeom prst="rect">
            <a:avLst/>
          </a:prstGeom>
          <a:solidFill>
            <a:srgbClr val="CB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2354036"/>
            <a:ext cx="12192000" cy="4503963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78E3B895-F507-4936-BCDF-59C6DB56A96E}"/>
              </a:ext>
            </a:extLst>
          </p:cNvPr>
          <p:cNvSpPr txBox="1">
            <a:spLocks/>
          </p:cNvSpPr>
          <p:nvPr userDrawn="1"/>
        </p:nvSpPr>
        <p:spPr>
          <a:xfrm>
            <a:off x="501240" y="4730150"/>
            <a:ext cx="5594760" cy="174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rgbClr val="0058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0" dirty="0">
                <a:solidFill>
                  <a:schemeClr val="bg1"/>
                </a:solidFill>
              </a:rPr>
              <a:t>FOR MORE INFORMATION</a:t>
            </a:r>
            <a:endParaRPr lang="en-US" sz="1400" b="0" i="0" dirty="0">
              <a:solidFill>
                <a:schemeClr val="bg1"/>
              </a:solidFill>
            </a:endParaRPr>
          </a:p>
          <a:p>
            <a:r>
              <a:rPr lang="en-US" sz="1400" b="0" i="0" dirty="0">
                <a:solidFill>
                  <a:schemeClr val="bg1"/>
                </a:solidFill>
              </a:rPr>
              <a:t>www.caltrain2040.org</a:t>
            </a:r>
          </a:p>
          <a:p>
            <a:r>
              <a:rPr lang="en-US" sz="1400" b="0" i="0" dirty="0">
                <a:solidFill>
                  <a:schemeClr val="bg1"/>
                </a:solidFill>
              </a:rPr>
              <a:t>businessplan@caltrain.com</a:t>
            </a:r>
          </a:p>
          <a:p>
            <a:r>
              <a:rPr lang="en-US" sz="1400" b="0" i="0" dirty="0">
                <a:solidFill>
                  <a:schemeClr val="bg1"/>
                </a:solidFill>
              </a:rPr>
              <a:t>650-508-6499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91" y="6012996"/>
            <a:ext cx="988002" cy="55653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273300"/>
            <a:ext cx="12192000" cy="80735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5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6"/>
          <a:stretch/>
        </p:blipFill>
        <p:spPr>
          <a:xfrm>
            <a:off x="0" y="0"/>
            <a:ext cx="12188952" cy="579664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756366"/>
            <a:ext cx="12191999" cy="1101633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9" y="6012996"/>
            <a:ext cx="988002" cy="55653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12062" y="603504"/>
            <a:ext cx="4059937" cy="16550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40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Caltrain </a:t>
            </a:r>
          </a:p>
          <a:p>
            <a:pPr>
              <a:lnSpc>
                <a:spcPct val="90000"/>
              </a:lnSpc>
            </a:pPr>
            <a:r>
              <a:rPr kumimoji="0" lang="en-US" sz="40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Rail Corridor Use Policy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48" y="5075237"/>
            <a:ext cx="2656659" cy="349659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9848" y="4295423"/>
            <a:ext cx="2656659" cy="640080"/>
          </a:xfrm>
        </p:spPr>
        <p:txBody>
          <a:bodyPr>
            <a:normAutofit/>
          </a:bodyPr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Meeting Audience</a:t>
            </a:r>
          </a:p>
        </p:txBody>
      </p:sp>
    </p:spTree>
    <p:extLst>
      <p:ext uri="{BB962C8B-B14F-4D97-AF65-F5344CB8AC3E}">
        <p14:creationId xmlns:p14="http://schemas.microsoft.com/office/powerpoint/2010/main" val="269199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71FAFE-4E1A-4E8D-9740-D4CE89E6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902897-B51D-414C-BA5F-AD24155A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DA7AB93-ADCE-4599-B4C2-CD5805F6F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811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B285-3BBB-4B1D-A47F-03E14CD75A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B200717-C4C5-436A-9FA7-CD43E2AA5421}"/>
              </a:ext>
            </a:extLst>
          </p:cNvPr>
          <p:cNvSpPr/>
          <p:nvPr userDrawn="1"/>
        </p:nvSpPr>
        <p:spPr>
          <a:xfrm>
            <a:off x="9669294" y="617696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2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5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spc="150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 cap="none" spc="0" baseline="0">
          <a:solidFill>
            <a:srgbClr val="DA1A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71FAFE-4E1A-4E8D-9740-D4CE89E6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902897-B51D-414C-BA5F-AD24155A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DA7AB93-ADCE-4599-B4C2-CD5805F6F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4692" y="5811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FB285-3BBB-4B1D-A47F-03E14CD75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2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spc="150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 cap="none" spc="0" baseline="0">
          <a:solidFill>
            <a:srgbClr val="DA1A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January 21, 2020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9848" y="4295423"/>
            <a:ext cx="3610739" cy="64008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WPLP Subcommittee</a:t>
            </a:r>
          </a:p>
        </p:txBody>
      </p:sp>
    </p:spTree>
    <p:extLst>
      <p:ext uri="{BB962C8B-B14F-4D97-AF65-F5344CB8AC3E}">
        <p14:creationId xmlns:p14="http://schemas.microsoft.com/office/powerpoint/2010/main" val="117401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Changes in Updated RCUP, from January Draft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00775" y="368710"/>
            <a:ext cx="5303838" cy="648929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Following robust Board discussion at the January 9, 2020 JPB meeting, staff made the following changes to the RCUP: 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Overview of Allowable Uses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(Page 8 of Updated RCUP): </a:t>
            </a:r>
          </a:p>
          <a:p>
            <a:pPr marL="800100" lvl="2" indent="-342900">
              <a:buFontTx/>
              <a:buChar char="-"/>
            </a:pP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Includes language about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grade separation projects and joint development projects that are integrated </a:t>
            </a:r>
            <a:r>
              <a:rPr lang="en-US" dirty="0" smtClean="0"/>
              <a:t>with capital projects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in the overview of allowable uses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Allowable Uses Tables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(Page 9 – 14 of Updated RCUP):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2" indent="-342900">
              <a:buFontTx/>
              <a:buChar char="-"/>
            </a:pPr>
            <a:r>
              <a:rPr lang="en-US" dirty="0" smtClean="0"/>
              <a:t>Includes “hotels” and “air rights” in the allowable uses tables as appropriate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DB9A47D-3F4F-4295-B445-08F5DD2CD639}"/>
              </a:ext>
            </a:extLst>
          </p:cNvPr>
          <p:cNvSpPr/>
          <p:nvPr/>
        </p:nvSpPr>
        <p:spPr>
          <a:xfrm>
            <a:off x="5939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8E4A9E-1944-451D-AEAA-1AFA9D2005E2}"/>
              </a:ext>
            </a:extLst>
          </p:cNvPr>
          <p:cNvSpPr/>
          <p:nvPr/>
        </p:nvSpPr>
        <p:spPr>
          <a:xfrm>
            <a:off x="11488783" y="664399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318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Changes in Updated RCUP, from January Draft (continued)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00775" y="368710"/>
            <a:ext cx="5303838" cy="648929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Following robust Board discussion at the January 9, 2020 JPB meeting, staff made the following changes to the RCUP: 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Procedures for RCUP Review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(Page 7 of the Updated RCUP): </a:t>
            </a:r>
          </a:p>
          <a:p>
            <a:pPr marL="800100" lvl="2" indent="-342900">
              <a:buFontTx/>
              <a:buChar char="-"/>
            </a:pPr>
            <a:r>
              <a:rPr lang="en-US" dirty="0" smtClean="0"/>
              <a:t>Staff recognize that some Board members have concerns </a:t>
            </a:r>
            <a:r>
              <a:rPr lang="en-US" dirty="0"/>
              <a:t>that there should be Board review when short term leases are extended such that the cumulative lease term exceeds 5 </a:t>
            </a:r>
            <a:r>
              <a:rPr lang="en-US" dirty="0" smtClean="0"/>
              <a:t>years. </a:t>
            </a:r>
          </a:p>
          <a:p>
            <a:pPr marL="800100" lvl="2" indent="-342900">
              <a:buFontTx/>
              <a:buChar char="-"/>
            </a:pPr>
            <a:r>
              <a:rPr lang="en-US" dirty="0" smtClean="0"/>
              <a:t>Staff recognize that this issue deserves meaningful attention and discussion in the context of the JPB’s Policy of Property Conveyance. </a:t>
            </a:r>
          </a:p>
          <a:p>
            <a:pPr marL="800100" lvl="2" indent="-342900">
              <a:buFontTx/>
              <a:buChar char="-"/>
            </a:pPr>
            <a:r>
              <a:rPr lang="en-US" dirty="0" smtClean="0"/>
              <a:t>Staff intend to propose comprehensive updates to the Policy of Property Conveyance later this year, to ensure it is up-to-date and compatible with the RCUP, and bring it back to the Board for a full and meaningful discussion. </a:t>
            </a:r>
          </a:p>
          <a:p>
            <a:pPr marL="800100" lvl="2" indent="-342900">
              <a:buFontTx/>
              <a:buChar char="-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Updated RCUP notes staff’s intention to update the Policy of Property 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Conveyance. 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DB9A47D-3F4F-4295-B445-08F5DD2CD639}"/>
              </a:ext>
            </a:extLst>
          </p:cNvPr>
          <p:cNvSpPr/>
          <p:nvPr/>
        </p:nvSpPr>
        <p:spPr>
          <a:xfrm>
            <a:off x="5939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8E4A9E-1944-451D-AEAA-1AFA9D2005E2}"/>
              </a:ext>
            </a:extLst>
          </p:cNvPr>
          <p:cNvSpPr/>
          <p:nvPr/>
        </p:nvSpPr>
        <p:spPr>
          <a:xfrm>
            <a:off x="11488783" y="664399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442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Changes in Updated Resolution to Adopt RCUP, from January Draft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00775" y="530942"/>
            <a:ext cx="5303838" cy="5589639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Following robust Board discussion at the January 9, 2020 JPB meeting, staff made the following changes to the Resolution to Adopt RCUP: </a:t>
            </a:r>
          </a:p>
          <a:p>
            <a:pPr marL="342900" indent="-342900">
              <a:buFontTx/>
              <a:buChar char="-"/>
            </a:pP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Addition to note that the Board directs staff to review and propose updates to the Policy of Property Conveyance following RCUP adoption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DB9A47D-3F4F-4295-B445-08F5DD2CD639}"/>
              </a:ext>
            </a:extLst>
          </p:cNvPr>
          <p:cNvSpPr/>
          <p:nvPr/>
        </p:nvSpPr>
        <p:spPr>
          <a:xfrm>
            <a:off x="5939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8E4A9E-1944-451D-AEAA-1AFA9D2005E2}"/>
              </a:ext>
            </a:extLst>
          </p:cNvPr>
          <p:cNvSpPr/>
          <p:nvPr/>
        </p:nvSpPr>
        <p:spPr>
          <a:xfrm>
            <a:off x="11488783" y="664399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136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D8C7E41A-B583-4755-84BE-29781346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72" y="3768986"/>
            <a:ext cx="12213772" cy="574213"/>
          </a:xfrm>
        </p:spPr>
        <p:txBody>
          <a:bodyPr/>
          <a:lstStyle/>
          <a:p>
            <a:pPr algn="ctr"/>
            <a:r>
              <a:rPr lang="en-US" spc="0" dirty="0">
                <a:solidFill>
                  <a:srgbClr val="00587C"/>
                </a:solidFill>
              </a:rPr>
              <a:t>Thank you!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472C80-C512-455B-8E3D-1EAF6DDC5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 r="-80" b="17069"/>
          <a:stretch/>
        </p:blipFill>
        <p:spPr>
          <a:xfrm>
            <a:off x="-1" y="1"/>
            <a:ext cx="12213772" cy="3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B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A1A32"/>
      </a:accent1>
      <a:accent2>
        <a:srgbClr val="00587C"/>
      </a:accent2>
      <a:accent3>
        <a:srgbClr val="2DCCD3"/>
      </a:accent3>
      <a:accent4>
        <a:srgbClr val="97999B"/>
      </a:accent4>
      <a:accent5>
        <a:srgbClr val="CBC4BC"/>
      </a:accent5>
      <a:accent6>
        <a:srgbClr val="FFC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B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A1A32"/>
      </a:accent1>
      <a:accent2>
        <a:srgbClr val="00587C"/>
      </a:accent2>
      <a:accent3>
        <a:srgbClr val="2DCCD3"/>
      </a:accent3>
      <a:accent4>
        <a:srgbClr val="97999B"/>
      </a:accent4>
      <a:accent5>
        <a:srgbClr val="CBC4BC"/>
      </a:accent5>
      <a:accent6>
        <a:srgbClr val="FFC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10514</TotalTime>
  <Words>323</Words>
  <Application>Microsoft Office PowerPoint</Application>
  <PresentationFormat>Widescreen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Office Theme</vt:lpstr>
      <vt:lpstr>1_Office Theme</vt:lpstr>
      <vt:lpstr>PowerPoint Presentation</vt:lpstr>
      <vt:lpstr>Summary of Changes in Updated RCUP, from January Draft</vt:lpstr>
      <vt:lpstr>Summary of Changes in Updated RCUP, from January Draft (continued)</vt:lpstr>
      <vt:lpstr>Summary of Changes in Updated Resolution to Adopt RCUP, from January Draft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Saima Musharrat</dc:creator>
  <cp:lastModifiedBy>Jones, Melissa</cp:lastModifiedBy>
  <cp:revision>559</cp:revision>
  <cp:lastPrinted>2019-11-20T19:12:12Z</cp:lastPrinted>
  <dcterms:created xsi:type="dcterms:W3CDTF">2019-10-24T17:42:03Z</dcterms:created>
  <dcterms:modified xsi:type="dcterms:W3CDTF">2020-01-21T23:59:24Z</dcterms:modified>
</cp:coreProperties>
</file>