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handoutMasterIdLst>
    <p:handoutMasterId r:id="rId14"/>
  </p:handout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7010400" cy="9296400"/>
  <p:embeddedFontLst>
    <p:embeddedFont>
      <p:font typeface="Montserrat" panose="020B0604020202020204" charset="0"/>
      <p:regular r:id="rId15"/>
      <p:bold r:id="rId16"/>
      <p:italic r:id="rId17"/>
      <p:boldItalic r:id="rId18"/>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576">
          <p15:clr>
            <a:srgbClr val="A4A3A4"/>
          </p15:clr>
        </p15:guide>
        <p15:guide id="3" orient="horz" pos="1008">
          <p15:clr>
            <a:srgbClr val="9AA0A6"/>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7" d="100"/>
          <a:sy n="127" d="100"/>
        </p:scale>
        <p:origin x="-168" y="-86"/>
      </p:cViewPr>
      <p:guideLst>
        <p:guide orient="horz" pos="1620"/>
        <p:guide orient="horz" pos="1008"/>
        <p:guide pos="576"/>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font" Target="fonts/font4.fntdata"/><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3.fntdata"/><Relationship Id="rId2" Type="http://schemas.openxmlformats.org/officeDocument/2006/relationships/slide" Target="slides/slide1.xml"/><Relationship Id="rId16" Type="http://schemas.openxmlformats.org/officeDocument/2006/relationships/font" Target="fonts/font2.fntdata"/><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1.fntdata"/><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285C871D-BE2D-4360-8A3C-06C83DBD7709}" type="datetimeFigureOut">
              <a:rPr lang="en-US" smtClean="0"/>
              <a:t>10/1/2019</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805CD24B-2BDE-40D4-9ABF-F5552AFDBA10}" type="slidenum">
              <a:rPr lang="en-US" smtClean="0"/>
              <a:t>‹#›</a:t>
            </a:fld>
            <a:endParaRPr lang="en-US"/>
          </a:p>
        </p:txBody>
      </p:sp>
    </p:spTree>
    <p:extLst>
      <p:ext uri="{BB962C8B-B14F-4D97-AF65-F5344CB8AC3E}">
        <p14:creationId xmlns:p14="http://schemas.microsoft.com/office/powerpoint/2010/main" val="1301355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701040" y="4415790"/>
            <a:ext cx="5608320" cy="4183380"/>
          </a:xfrm>
          <a:prstGeom prst="rect">
            <a:avLst/>
          </a:prstGeom>
          <a:noFill/>
          <a:ln>
            <a:noFill/>
          </a:ln>
        </p:spPr>
        <p:txBody>
          <a:bodyPr spcFirstLastPara="1" wrap="square" lIns="93162" tIns="93162" rIns="93162" bIns="93162"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865936662"/>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51e26fab1e_0_6: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51e26fab1e_0_6: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lnSpc>
                <a:spcPct val="115000"/>
              </a:lnSpc>
              <a:buNone/>
            </a:pPr>
            <a:r>
              <a:rPr lang="en"/>
              <a:t>ARIELLE</a:t>
            </a:r>
            <a:endParaRPr/>
          </a:p>
          <a:p>
            <a:pPr marL="0" indent="0">
              <a:lnSpc>
                <a:spcPct val="115000"/>
              </a:lnSpc>
              <a:buNone/>
            </a:pPr>
            <a:endParaRPr/>
          </a:p>
          <a:p>
            <a:pPr marL="0" indent="0">
              <a:lnSpc>
                <a:spcPct val="115000"/>
              </a:lnSpc>
              <a:buNone/>
            </a:pPr>
            <a:r>
              <a:rPr lang="en"/>
              <a:t>Here talk about something that we think is really exciting: FASTER Bay Area. It’s both a concept-- that we need to transform our regional transit systems if we’re going to be able to deliver the mobility and the equity and and affordability sustainability we need across the entire region -- and it’s also a board coalition we’ve organized to make that happen. Coalition of business group, also of labor, community, equity and environmental groups and other stakeholder groups and it’s continually growing to address our region’s transportation problem and congestions problems and make our transportation system more integrated and seamless</a:t>
            </a:r>
            <a:endParaRPr/>
          </a:p>
          <a:p>
            <a:pPr marL="0" indent="0">
              <a:lnSpc>
                <a:spcPct val="115000"/>
              </a:lnSpc>
              <a:buNone/>
            </a:pPr>
            <a:endParaRPr/>
          </a:p>
          <a:p>
            <a:pPr marL="0" indent="0">
              <a:lnSpc>
                <a:spcPct val="115000"/>
              </a:lnSpc>
              <a:buClr>
                <a:schemeClr val="dk1"/>
              </a:buClr>
              <a:buNone/>
            </a:pPr>
            <a:r>
              <a:rPr lang="en"/>
              <a:t>I’l tell you a bit today about where we are and really appreciate the input. This is about doing something transformative for all parts of the bay area. </a:t>
            </a:r>
            <a:endParaRPr/>
          </a:p>
          <a:p>
            <a:pPr marL="0" indent="0">
              <a:buNone/>
            </a:pPr>
            <a:endParaRPr/>
          </a:p>
          <a:p>
            <a:pPr marL="0" indent="0">
              <a:lnSpc>
                <a:spcPct val="115000"/>
              </a:lnSpc>
              <a:buClr>
                <a:schemeClr val="dk1"/>
              </a:buClr>
              <a:buNone/>
            </a:pPr>
            <a:r>
              <a:rPr lang="en">
                <a:solidFill>
                  <a:schemeClr val="dk1"/>
                </a:solidFill>
              </a:rPr>
              <a:t>FBA is a vision for a seamless transportation system based on ...</a:t>
            </a:r>
            <a:endParaRPr>
              <a:solidFill>
                <a:schemeClr val="dk1"/>
              </a:solidFill>
            </a:endParaRPr>
          </a:p>
          <a:p>
            <a:pPr marL="0" indent="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3"/>
        <p:cNvGrpSpPr/>
        <p:nvPr/>
      </p:nvGrpSpPr>
      <p:grpSpPr>
        <a:xfrm>
          <a:off x="0" y="0"/>
          <a:ext cx="0" cy="0"/>
          <a:chOff x="0" y="0"/>
          <a:chExt cx="0" cy="0"/>
        </a:xfrm>
      </p:grpSpPr>
      <p:sp>
        <p:nvSpPr>
          <p:cNvPr id="124" name="Google Shape;124;g5da56be463_0_3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5" name="Google Shape;125;g5da56be463_0_3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5dda38993b_0_12: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3" name="Google Shape;133;g5dda38993b_0_12: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g5ee8be2ed0_4_1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0" name="Google Shape;60;g5ee8be2ed0_4_1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a:t>ARIELLE </a:t>
            </a:r>
            <a:endParaRPr/>
          </a:p>
          <a:p>
            <a:pPr marL="0" indent="0">
              <a:buNone/>
            </a:pPr>
            <a:endParaRPr/>
          </a:p>
          <a:p>
            <a:pPr marL="0" indent="0">
              <a:buNone/>
            </a:pPr>
            <a:r>
              <a:rPr lang="en"/>
              <a:t>READ Slide. </a:t>
            </a:r>
            <a:endParaRPr/>
          </a:p>
          <a:p>
            <a:pPr marL="0" indent="0">
              <a:buNone/>
            </a:pPr>
            <a:endParaRPr/>
          </a:p>
          <a:p>
            <a:pPr marL="0" indent="0">
              <a:buNone/>
            </a:pPr>
            <a:r>
              <a:rPr lang="en"/>
              <a:t>Commute times are increasing, mobility is decreasing, transit ridership is down. 46 % of respondents in a recent poll stated they are considering leaving the region all together. </a:t>
            </a:r>
            <a:endParaRPr/>
          </a:p>
          <a:p>
            <a:pPr marL="0" indent="0">
              <a:buNone/>
            </a:pPr>
            <a:endParaRPr/>
          </a:p>
          <a:p>
            <a:pPr marL="0" indent="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
        <p:cNvGrpSpPr/>
        <p:nvPr/>
      </p:nvGrpSpPr>
      <p:grpSpPr>
        <a:xfrm>
          <a:off x="0" y="0"/>
          <a:ext cx="0" cy="0"/>
          <a:chOff x="0" y="0"/>
          <a:chExt cx="0" cy="0"/>
        </a:xfrm>
      </p:grpSpPr>
      <p:sp>
        <p:nvSpPr>
          <p:cNvPr id="68" name="Google Shape;68;g63606f5676_1_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9" name="Google Shape;69;g63606f5676_1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a:t>ARIELLE </a:t>
            </a:r>
            <a:endParaRPr/>
          </a:p>
          <a:p>
            <a:pPr marL="0" indent="0">
              <a:buNone/>
            </a:pPr>
            <a:endParaRPr/>
          </a:p>
          <a:p>
            <a:pPr marL="0" indent="0">
              <a:buNone/>
            </a:pPr>
            <a:r>
              <a:rPr lang="en"/>
              <a:t>We wouldn’t want to embark on something like this without understanding public opinion and here are some of the highlights from that. </a:t>
            </a:r>
            <a:endParaRPr/>
          </a:p>
          <a:p>
            <a:pPr marL="0" indent="0">
              <a:buNone/>
            </a:pPr>
            <a:endParaRPr/>
          </a:p>
          <a:p>
            <a:pPr marL="465887" indent="-304121">
              <a:buAutoNum type="arabicPeriod"/>
            </a:pPr>
            <a:r>
              <a:rPr lang="en"/>
              <a:t>There is significant interest in a solution of this scale. </a:t>
            </a:r>
            <a:endParaRPr/>
          </a:p>
          <a:p>
            <a:pPr marL="465887" indent="-304121">
              <a:buAutoNum type="arabicPeriod"/>
            </a:pPr>
            <a:r>
              <a:rPr lang="en"/>
              <a:t>The whole bay area </a:t>
            </a:r>
            <a:endParaRPr/>
          </a:p>
          <a:p>
            <a:pPr marL="465887" indent="-304121">
              <a:buAutoNum type="arabicPeriod"/>
            </a:pPr>
            <a:r>
              <a:rPr lang="en"/>
              <a:t>At above the ⅔ threshold level that would be required.</a:t>
            </a:r>
            <a:endParaRPr/>
          </a:p>
          <a:p>
            <a:pPr marL="465887" indent="-304121">
              <a:buAutoNum type="arabicPeriod"/>
            </a:pPr>
            <a:r>
              <a:rPr lang="en"/>
              <a:t>We tested a number of different revenue raising mechanisms and the difference in support between them are slight and within the margin of error. Which leads us to conclude that a major regional measure to transform our regional transportation system is politically … but organized and funded op could end in defeat. </a:t>
            </a:r>
            <a:endParaRPr/>
          </a:p>
          <a:p>
            <a:pPr marL="0" indent="0">
              <a:buNone/>
            </a:pPr>
            <a:endParaRPr/>
          </a:p>
          <a:p>
            <a:pPr marL="0" indent="0">
              <a:buNone/>
            </a:pPr>
            <a:endParaRPr/>
          </a:p>
          <a:p>
            <a:pPr marL="0" indent="0">
              <a:buNone/>
            </a:pPr>
            <a:endParaRPr/>
          </a:p>
          <a:p>
            <a:pPr marL="0" indent="0">
              <a:buNone/>
            </a:pPr>
            <a:r>
              <a:rPr lang="en"/>
              <a:t>MORE on sales tax: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5fc291a6da_0_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5fc291a6da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a:t>ARIELLE </a:t>
            </a:r>
            <a:endParaRPr/>
          </a:p>
          <a:p>
            <a:pPr marL="0" indent="0">
              <a:buNone/>
            </a:pPr>
            <a:endParaRPr/>
          </a:p>
          <a:p>
            <a:pPr marL="0" indent="0">
              <a:buNone/>
            </a:pPr>
            <a:r>
              <a:rPr lang="en"/>
              <a:t>Based on outreach work we’ve done-- which we will talk about more later -- we’re starting to settle on a number of principles necessary to transform our regional transportation network. </a:t>
            </a:r>
            <a:endParaRPr/>
          </a:p>
          <a:p>
            <a:pPr marL="0" indent="0">
              <a:buNone/>
            </a:pPr>
            <a:endParaRPr/>
          </a:p>
          <a:p>
            <a:pPr marL="0" indent="0">
              <a:buNone/>
            </a:pPr>
            <a:r>
              <a:rPr lang="en"/>
              <a:t>-- This new system has to faster than driving along and more reliable. Which basically means it have to be out of traffic and frequent. We need to be freed from the tyranny of schedules which means you won’t be late to getting kid or picking up a parent. </a:t>
            </a:r>
            <a:endParaRPr/>
          </a:p>
          <a:p>
            <a:pPr marL="0" indent="0">
              <a:buNone/>
            </a:pPr>
            <a:endParaRPr/>
          </a:p>
          <a:p>
            <a:pPr marL="0" indent="0">
              <a:buNone/>
            </a:pPr>
            <a:r>
              <a:rPr lang="en"/>
              <a:t>- ability to access for everybody universal access… as well as access for pedestrians and bicyclists, access for low income communities that are so often excluded from transit planning. </a:t>
            </a:r>
            <a:endParaRPr/>
          </a:p>
          <a:p>
            <a:pPr marL="0" indent="0">
              <a:buNone/>
            </a:pPr>
            <a:endParaRPr/>
          </a:p>
          <a:p>
            <a:pPr marL="465887" indent="-304121">
              <a:buChar char="-"/>
            </a:pPr>
            <a:r>
              <a:rPr lang="en"/>
              <a:t>New areas for affordable housing</a:t>
            </a:r>
            <a:endParaRPr/>
          </a:p>
          <a:p>
            <a:pPr marL="465887" indent="-304121">
              <a:buChar char="-"/>
            </a:pPr>
            <a:r>
              <a:rPr lang="en"/>
              <a:t>We need to center equity in our new vision for the future of regional transportation. Prioritizing access to vulnerable communities as well as planning to stabilize those communities before we make major transit investments. </a:t>
            </a:r>
            <a:endParaRPr/>
          </a:p>
          <a:p>
            <a:pPr marL="465887" indent="-304121">
              <a:buChar char="-"/>
            </a:pPr>
            <a:r>
              <a:rPr lang="en"/>
              <a:t>It means adopting universal design and accessible standards for the </a:t>
            </a:r>
            <a:endParaRPr/>
          </a:p>
          <a:p>
            <a:pPr marL="465887" indent="-304121">
              <a:buChar char="-"/>
            </a:pPr>
            <a:r>
              <a:rPr lang="en"/>
              <a:t>It needs to be a vision that is regional, but also community focused, with deep community engagement in funding allocation decisions. </a:t>
            </a:r>
            <a:endParaRPr/>
          </a:p>
          <a:p>
            <a:pPr marL="465887" indent="-304121">
              <a:buChar char="-"/>
            </a:pPr>
            <a:r>
              <a:rPr lang="en"/>
              <a:t>To do this -- we need to resource existing transit agencies not just with funds to build projects but to operator them and also to increase their own capacity to deliver transformation at this scale</a:t>
            </a:r>
            <a:endParaRPr/>
          </a:p>
          <a:p>
            <a:pPr marL="465887" indent="-304121">
              <a:buChar char="-"/>
            </a:pPr>
            <a:r>
              <a:rPr lang="en"/>
              <a:t>And of course, sustainable. Transportation is the fastest growing source of emissions in the state of CA. We need to have a system which is clean. These investment should be significantly reducing VMT. </a:t>
            </a:r>
            <a:endParaRPr/>
          </a:p>
          <a:p>
            <a:pPr marL="0" indent="0">
              <a:buNone/>
            </a:pPr>
            <a:endParaRPr/>
          </a:p>
          <a:p>
            <a:pPr marL="0" indent="0">
              <a:buNone/>
            </a:pPr>
            <a:endParaRPr/>
          </a:p>
          <a:p>
            <a:pPr marL="0" indent="0">
              <a:buNone/>
            </a:pPr>
            <a:endParaRPr/>
          </a:p>
          <a:p>
            <a:pPr marL="0" indent="0">
              <a:buNone/>
            </a:pPr>
            <a:r>
              <a:rPr lang="en"/>
              <a:t>We’re trying to achieve what local measures cannot by generating funds to support integrating the system across jurisdictional boundaries. </a:t>
            </a:r>
            <a:endParaRPr/>
          </a:p>
          <a:p>
            <a:pPr marL="0" indent="0">
              <a:buNone/>
            </a:pPr>
            <a:endParaRPr/>
          </a:p>
          <a:p>
            <a:pPr marL="0" indent="0">
              <a:buNone/>
            </a:pPr>
            <a:r>
              <a:rPr lang="en"/>
              <a:t>Want the system to be more reliable → and accessible to populations not currently served or served adequately by transit and make it more affordable as well. </a:t>
            </a:r>
            <a:endParaRPr/>
          </a:p>
          <a:p>
            <a:pPr marL="0" indent="0">
              <a:buNone/>
            </a:pPr>
            <a:endParaRPr/>
          </a:p>
          <a:p>
            <a:pPr marL="0" indent="0">
              <a:buNone/>
            </a:pPr>
            <a:r>
              <a:rPr lang="en"/>
              <a:t>Funds to adress emission and hve funds for reilliance and adaption.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
        <p:cNvGrpSpPr/>
        <p:nvPr/>
      </p:nvGrpSpPr>
      <p:grpSpPr>
        <a:xfrm>
          <a:off x="0" y="0"/>
          <a:ext cx="0" cy="0"/>
          <a:chOff x="0" y="0"/>
          <a:chExt cx="0" cy="0"/>
        </a:xfrm>
      </p:grpSpPr>
      <p:sp>
        <p:nvSpPr>
          <p:cNvPr id="84" name="Google Shape;84;g647171cf0a_0_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5" name="Google Shape;85;g647171cf0a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a:t>Nick</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g62afaec1b2_0_54: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2" name="Google Shape;92;g62afaec1b2_0_5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a:t>KELLI </a:t>
            </a:r>
            <a:endParaRPr/>
          </a:p>
          <a:p>
            <a:pPr marL="0" indent="0">
              <a:buNone/>
            </a:pPr>
            <a:endParaRPr/>
          </a:p>
          <a:p>
            <a:pPr marL="0" indent="0">
              <a:buNone/>
            </a:pPr>
            <a:r>
              <a:rPr lang="en"/>
              <a:t>To help inform our process, we’ve had meeting with …</a:t>
            </a:r>
            <a:endParaRPr/>
          </a:p>
          <a:p>
            <a:pPr marL="0" indent="0">
              <a:buNone/>
            </a:pPr>
            <a:endParaRPr/>
          </a:p>
          <a:p>
            <a:pPr marL="0" indent="0">
              <a:buNone/>
            </a:pPr>
            <a:r>
              <a:rPr lang="en"/>
              <a:t>also doing public outreach. Doing public outreach…. Alameda couty in …. Soon releasing a survey for the public to weigh in on the measure.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624a913133_0_0: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624a913133_0_0: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a:t>KELLI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5da56be463_0_19: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5da56be463_0_19: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a:t>KELLI </a:t>
            </a:r>
            <a:endParaRPr/>
          </a:p>
          <a:p>
            <a:pPr marL="0" indent="0">
              <a:buNone/>
            </a:pPr>
            <a:endParaRPr/>
          </a:p>
          <a:p>
            <a:pPr marL="0" indent="0">
              <a:buNone/>
            </a:pPr>
            <a:endParaRPr/>
          </a:p>
          <a:p>
            <a:pPr marL="0" indent="0">
              <a:buNone/>
            </a:pPr>
            <a:endParaRPr/>
          </a:p>
          <a:p>
            <a:pPr marL="0" indent="0">
              <a:buNone/>
            </a:pPr>
            <a:endParaRPr/>
          </a:p>
          <a:p>
            <a:pPr marL="0" indent="0">
              <a:buNone/>
            </a:pPr>
            <a:endParaRPr/>
          </a:p>
          <a:p>
            <a:pPr marL="0" indent="0">
              <a:buNone/>
            </a:pPr>
            <a:r>
              <a:rPr lang="en"/>
              <a:t>Enough funding to make a transformation differnece </a:t>
            </a:r>
            <a:endParaRPr/>
          </a:p>
          <a:p>
            <a:pPr marL="0" indent="0">
              <a:buNone/>
            </a:pPr>
            <a:endParaRPr/>
          </a:p>
          <a:p>
            <a:pPr marL="0" indent="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Google Shape;116;g62afaec1b2_0_114:notes"/>
          <p:cNvSpPr>
            <a:spLocks noGrp="1" noRot="1" noChangeAspect="1"/>
          </p:cNvSpPr>
          <p:nvPr>
            <p:ph type="sldImg" idx="2"/>
          </p:nvPr>
        </p:nvSpPr>
        <p:spPr>
          <a:xfrm>
            <a:off x="406400" y="696913"/>
            <a:ext cx="6199188" cy="348615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7" name="Google Shape;117;g62afaec1b2_0_114:notes"/>
          <p:cNvSpPr txBox="1">
            <a:spLocks noGrp="1"/>
          </p:cNvSpPr>
          <p:nvPr>
            <p:ph type="body" idx="1"/>
          </p:nvPr>
        </p:nvSpPr>
        <p:spPr>
          <a:xfrm>
            <a:off x="701040" y="4415790"/>
            <a:ext cx="5608320" cy="4183380"/>
          </a:xfrm>
          <a:prstGeom prst="rect">
            <a:avLst/>
          </a:prstGeom>
        </p:spPr>
        <p:txBody>
          <a:bodyPr spcFirstLastPara="1" wrap="square" lIns="93162" tIns="93162" rIns="93162" bIns="93162" anchor="t" anchorCtr="0">
            <a:noAutofit/>
          </a:bodyPr>
          <a:lstStyle/>
          <a:p>
            <a:pPr marL="0" indent="0">
              <a:buNone/>
            </a:pPr>
            <a:r>
              <a:rPr lang="en"/>
              <a:t>From Nick. </a:t>
            </a:r>
            <a:endParaRPr/>
          </a:p>
          <a:p>
            <a:pPr marL="0" indent="0">
              <a:buNone/>
            </a:pPr>
            <a:endParaRPr/>
          </a:p>
          <a:p>
            <a:pPr marL="465887" indent="-304121">
              <a:buAutoNum type="arabicPeriod"/>
            </a:pPr>
            <a:r>
              <a:rPr lang="en"/>
              <a:t>Restricted like a bond measure would be </a:t>
            </a:r>
            <a:endParaRPr/>
          </a:p>
          <a:p>
            <a:pPr marL="465887" indent="-304121">
              <a:buAutoNum type="arabicPeriod"/>
            </a:pPr>
            <a:r>
              <a:rPr lang="en"/>
              <a:t>Budgets… that would transform our regional transportation system. BUT it’s not enough to fund everybody’s project. It turns out that 100 billion doesn’t actually buy you as much transit investments as you would think it would in the bay area. It’s also not just a question of just building projects… it’s really a question about centering equity, about achieving seamless transit, and integrating disparate transit networks. It’s about building projects and also making the policy changes and changing how we plan and operate our entire network so we can actually deliver the mobility that we need. </a:t>
            </a:r>
            <a:endParaRPr/>
          </a:p>
          <a:p>
            <a:pPr marL="0" indent="0">
              <a:buNone/>
            </a:pPr>
            <a:endParaRPr/>
          </a:p>
          <a:p>
            <a:pPr marL="0" indent="0">
              <a:buNone/>
            </a:pPr>
            <a:r>
              <a:rPr lang="en"/>
              <a:t>Regressivity is something we take very seriously. I wanted ground it in some numbers and tell you a little bit about the steps were taking to address the regressivity</a:t>
            </a:r>
            <a:endParaRPr/>
          </a:p>
          <a:p>
            <a:pPr marL="0" indent="0">
              <a:buNone/>
            </a:pPr>
            <a:endParaRPr/>
          </a:p>
          <a:p>
            <a:pPr marL="0" indent="0">
              <a:buNone/>
            </a:pPr>
            <a:r>
              <a:rPr lang="en"/>
              <a:t>The cost of a one-cent sales tax to low-income household, those that are on the bottom quintile of the income scale, would be less than $10 a month. Which is not insignificant. One of the solutions that we’re thinking about is putting in place a low income sales tax credit. this would be the first time its been done in CA; it’s been done in a number of other states including Hawaii and elsewhere… where low income would get a refundable tax credit equivalent to the estimated amount they would spend in additional sales taxes, to keep them whole. On average if you take all sales and excise taxes paid by low-income families in CA, they pay 8% of their annual income in excise taxes. If we could pilot a mechanism through this measure, we could create a roadmap to significantly reduce that burden on low-income households I think that would be a tremendous equity move. </a:t>
            </a:r>
            <a:endParaRPr/>
          </a:p>
          <a:p>
            <a:pPr marL="0" indent="0">
              <a:buNone/>
            </a:pPr>
            <a:endParaRPr/>
          </a:p>
          <a:p>
            <a:pPr marL="0" indent="0">
              <a:buNone/>
            </a:pPr>
            <a:r>
              <a:rPr lang="en"/>
              <a:t>Also committed to rolling out a deep and in perpetuity affordable fares program. If we could put in place a significant means based discount for low-income families, that would make a huge difference. That could have benefits of up to 40/50 a month per person who takes transit during the commute.</a:t>
            </a:r>
            <a:endParaRPr/>
          </a:p>
          <a:p>
            <a:pPr marL="0" indent="0">
              <a:buNone/>
            </a:pPr>
            <a:endParaRPr/>
          </a:p>
          <a:p>
            <a:pPr marL="0" indent="0">
              <a:buNone/>
            </a:pPr>
            <a:r>
              <a:rPr lang="en"/>
              <a:t>We’re also very much focused / thinking though with large employer in the region the possibility of a region wide TDM program. Requires employers to invest in the commutes of their workers and could we structure this is such a way that they’re required to invest in the commutes of their low -income and moderate wage workers… looks like everything from things like bike share memberships, transit passes to incentives to vanpool or carpool incentives… would look different in different contexts. Deploying a region wide program is something that could really help drive people on to transit and provide the right incentives for people to make the right decisions in their commute and also is a way for large employers to contribute even more to solving our regional transportation problems</a:t>
            </a:r>
            <a:endParaRPr/>
          </a:p>
          <a:p>
            <a:pPr marL="0" indent="0">
              <a:buNone/>
            </a:pPr>
            <a:endParaRPr/>
          </a:p>
          <a:p>
            <a:pPr marL="0" indent="0">
              <a:buNone/>
            </a:pPr>
            <a:r>
              <a:rPr lang="en"/>
              <a:t>Also trying to get at the regressivity through the expenditure plan. We’re very committed for this to be a transit measure. As you all know, low income communities are the disproportionate users of transit. </a:t>
            </a:r>
            <a:endParaRPr/>
          </a:p>
          <a:p>
            <a:pPr marL="0" indent="0">
              <a:buNone/>
            </a:pPr>
            <a:endParaRPr/>
          </a:p>
          <a:p>
            <a:pPr marL="0" indent="0">
              <a:buNone/>
            </a:pPr>
            <a:r>
              <a:rPr lang="en"/>
              <a:t>Committed to prioritizing access for communities of concerns as well as protection for vulnerable residents. And committed to an inclusive decision making process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FFFFFF"/>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21850" y="191350"/>
            <a:ext cx="8520600" cy="9996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800" b="1" i="1">
                <a:solidFill>
                  <a:srgbClr val="0B5394"/>
                </a:solidFill>
                <a:latin typeface="Montserrat"/>
                <a:ea typeface="Montserrat"/>
                <a:cs typeface="Montserrat"/>
                <a:sym typeface="Montserrat"/>
              </a:rPr>
              <a:t>A FASTER Bay Area</a:t>
            </a:r>
            <a:endParaRPr sz="4800" b="1" i="1">
              <a:solidFill>
                <a:srgbClr val="0B5394"/>
              </a:solidFill>
              <a:latin typeface="Montserrat"/>
              <a:ea typeface="Montserrat"/>
              <a:cs typeface="Montserrat"/>
              <a:sym typeface="Montserrat"/>
            </a:endParaRPr>
          </a:p>
        </p:txBody>
      </p:sp>
      <p:sp>
        <p:nvSpPr>
          <p:cNvPr id="55" name="Google Shape;55;p13"/>
          <p:cNvSpPr txBox="1">
            <a:spLocks noGrp="1"/>
          </p:cNvSpPr>
          <p:nvPr>
            <p:ph type="subTitle" idx="1"/>
          </p:nvPr>
        </p:nvSpPr>
        <p:spPr>
          <a:xfrm>
            <a:off x="726000" y="1122000"/>
            <a:ext cx="7710300" cy="32796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2400">
                <a:solidFill>
                  <a:srgbClr val="666666"/>
                </a:solidFill>
                <a:latin typeface="Montserrat"/>
                <a:ea typeface="Montserrat"/>
                <a:cs typeface="Montserrat"/>
                <a:sym typeface="Montserrat"/>
              </a:rPr>
              <a:t>A Seamless Transportation System Based On:</a:t>
            </a:r>
            <a:endParaRPr sz="2400">
              <a:solidFill>
                <a:srgbClr val="666666"/>
              </a:solidFill>
              <a:latin typeface="Montserrat"/>
              <a:ea typeface="Montserrat"/>
              <a:cs typeface="Montserrat"/>
              <a:sym typeface="Montserrat"/>
            </a:endParaRPr>
          </a:p>
          <a:p>
            <a:pPr marL="457200" lvl="0" indent="0" algn="l" rtl="0">
              <a:spcBef>
                <a:spcPts val="0"/>
              </a:spcBef>
              <a:spcAft>
                <a:spcPts val="0"/>
              </a:spcAft>
              <a:buNone/>
            </a:pPr>
            <a:r>
              <a:rPr lang="en" sz="3000" b="1">
                <a:solidFill>
                  <a:srgbClr val="0B5394"/>
                </a:solidFill>
                <a:latin typeface="Montserrat"/>
                <a:ea typeface="Montserrat"/>
                <a:cs typeface="Montserrat"/>
                <a:sym typeface="Montserrat"/>
              </a:rPr>
              <a:t>F</a:t>
            </a:r>
            <a:r>
              <a:rPr lang="en" sz="2400">
                <a:solidFill>
                  <a:srgbClr val="666666"/>
                </a:solidFill>
                <a:latin typeface="Montserrat"/>
                <a:ea typeface="Montserrat"/>
                <a:cs typeface="Montserrat"/>
                <a:sym typeface="Montserrat"/>
              </a:rPr>
              <a:t>reedom</a:t>
            </a:r>
            <a:endParaRPr sz="2400">
              <a:solidFill>
                <a:srgbClr val="666666"/>
              </a:solidFill>
              <a:latin typeface="Montserrat"/>
              <a:ea typeface="Montserrat"/>
              <a:cs typeface="Montserrat"/>
              <a:sym typeface="Montserrat"/>
            </a:endParaRPr>
          </a:p>
          <a:p>
            <a:pPr marL="457200" lvl="0" indent="0" algn="l" rtl="0">
              <a:spcBef>
                <a:spcPts val="0"/>
              </a:spcBef>
              <a:spcAft>
                <a:spcPts val="0"/>
              </a:spcAft>
              <a:buNone/>
            </a:pPr>
            <a:r>
              <a:rPr lang="en" sz="3000" b="1">
                <a:solidFill>
                  <a:srgbClr val="0B5394"/>
                </a:solidFill>
                <a:latin typeface="Montserrat"/>
                <a:ea typeface="Montserrat"/>
                <a:cs typeface="Montserrat"/>
                <a:sym typeface="Montserrat"/>
              </a:rPr>
              <a:t>A</a:t>
            </a:r>
            <a:r>
              <a:rPr lang="en" sz="2400">
                <a:solidFill>
                  <a:srgbClr val="666666"/>
                </a:solidFill>
                <a:latin typeface="Montserrat"/>
                <a:ea typeface="Montserrat"/>
                <a:cs typeface="Montserrat"/>
                <a:sym typeface="Montserrat"/>
              </a:rPr>
              <a:t>ffordability</a:t>
            </a:r>
            <a:endParaRPr sz="2400">
              <a:solidFill>
                <a:srgbClr val="666666"/>
              </a:solidFill>
              <a:latin typeface="Montserrat"/>
              <a:ea typeface="Montserrat"/>
              <a:cs typeface="Montserrat"/>
              <a:sym typeface="Montserrat"/>
            </a:endParaRPr>
          </a:p>
          <a:p>
            <a:pPr marL="457200" lvl="0" indent="0" algn="l" rtl="0">
              <a:spcBef>
                <a:spcPts val="0"/>
              </a:spcBef>
              <a:spcAft>
                <a:spcPts val="0"/>
              </a:spcAft>
              <a:buNone/>
            </a:pPr>
            <a:r>
              <a:rPr lang="en" sz="3000" b="1">
                <a:solidFill>
                  <a:srgbClr val="0B5394"/>
                </a:solidFill>
                <a:latin typeface="Montserrat"/>
                <a:ea typeface="Montserrat"/>
                <a:cs typeface="Montserrat"/>
                <a:sym typeface="Montserrat"/>
              </a:rPr>
              <a:t>S</a:t>
            </a:r>
            <a:r>
              <a:rPr lang="en" sz="2400">
                <a:solidFill>
                  <a:srgbClr val="666666"/>
                </a:solidFill>
                <a:latin typeface="Montserrat"/>
                <a:ea typeface="Montserrat"/>
                <a:cs typeface="Montserrat"/>
                <a:sym typeface="Montserrat"/>
              </a:rPr>
              <a:t>peed</a:t>
            </a:r>
            <a:endParaRPr sz="2400">
              <a:solidFill>
                <a:srgbClr val="666666"/>
              </a:solidFill>
              <a:latin typeface="Montserrat"/>
              <a:ea typeface="Montserrat"/>
              <a:cs typeface="Montserrat"/>
              <a:sym typeface="Montserrat"/>
            </a:endParaRPr>
          </a:p>
          <a:p>
            <a:pPr marL="457200" lvl="0" indent="0" algn="l" rtl="0">
              <a:spcBef>
                <a:spcPts val="0"/>
              </a:spcBef>
              <a:spcAft>
                <a:spcPts val="0"/>
              </a:spcAft>
              <a:buNone/>
            </a:pPr>
            <a:r>
              <a:rPr lang="en" sz="3000" b="1">
                <a:solidFill>
                  <a:srgbClr val="0B5394"/>
                </a:solidFill>
                <a:latin typeface="Montserrat"/>
                <a:ea typeface="Montserrat"/>
                <a:cs typeface="Montserrat"/>
                <a:sym typeface="Montserrat"/>
              </a:rPr>
              <a:t>T</a:t>
            </a:r>
            <a:r>
              <a:rPr lang="en" sz="2400">
                <a:solidFill>
                  <a:srgbClr val="666666"/>
                </a:solidFill>
                <a:latin typeface="Montserrat"/>
                <a:ea typeface="Montserrat"/>
                <a:cs typeface="Montserrat"/>
                <a:sym typeface="Montserrat"/>
              </a:rPr>
              <a:t>ransparency</a:t>
            </a:r>
            <a:endParaRPr sz="2400">
              <a:solidFill>
                <a:srgbClr val="666666"/>
              </a:solidFill>
              <a:latin typeface="Montserrat"/>
              <a:ea typeface="Montserrat"/>
              <a:cs typeface="Montserrat"/>
              <a:sym typeface="Montserrat"/>
            </a:endParaRPr>
          </a:p>
          <a:p>
            <a:pPr marL="457200" lvl="0" indent="0" algn="l" rtl="0">
              <a:spcBef>
                <a:spcPts val="0"/>
              </a:spcBef>
              <a:spcAft>
                <a:spcPts val="0"/>
              </a:spcAft>
              <a:buNone/>
            </a:pPr>
            <a:r>
              <a:rPr lang="en" b="1">
                <a:solidFill>
                  <a:srgbClr val="0B5394"/>
                </a:solidFill>
                <a:latin typeface="Montserrat"/>
                <a:ea typeface="Montserrat"/>
                <a:cs typeface="Montserrat"/>
                <a:sym typeface="Montserrat"/>
              </a:rPr>
              <a:t>E</a:t>
            </a:r>
            <a:r>
              <a:rPr lang="en" sz="2400">
                <a:solidFill>
                  <a:srgbClr val="666666"/>
                </a:solidFill>
                <a:latin typeface="Montserrat"/>
                <a:ea typeface="Montserrat"/>
                <a:cs typeface="Montserrat"/>
                <a:sym typeface="Montserrat"/>
              </a:rPr>
              <a:t>quity</a:t>
            </a:r>
            <a:endParaRPr sz="2400">
              <a:solidFill>
                <a:srgbClr val="666666"/>
              </a:solidFill>
              <a:latin typeface="Montserrat"/>
              <a:ea typeface="Montserrat"/>
              <a:cs typeface="Montserrat"/>
              <a:sym typeface="Montserrat"/>
            </a:endParaRPr>
          </a:p>
          <a:p>
            <a:pPr marL="457200" lvl="0" indent="0" algn="l" rtl="0">
              <a:spcBef>
                <a:spcPts val="0"/>
              </a:spcBef>
              <a:spcAft>
                <a:spcPts val="0"/>
              </a:spcAft>
              <a:buNone/>
            </a:pPr>
            <a:r>
              <a:rPr lang="en" sz="3000" b="1">
                <a:solidFill>
                  <a:srgbClr val="0B5394"/>
                </a:solidFill>
                <a:latin typeface="Montserrat"/>
                <a:ea typeface="Montserrat"/>
                <a:cs typeface="Montserrat"/>
                <a:sym typeface="Montserrat"/>
              </a:rPr>
              <a:t>R</a:t>
            </a:r>
            <a:r>
              <a:rPr lang="en" sz="2400">
                <a:solidFill>
                  <a:srgbClr val="666666"/>
                </a:solidFill>
                <a:latin typeface="Montserrat"/>
                <a:ea typeface="Montserrat"/>
                <a:cs typeface="Montserrat"/>
                <a:sym typeface="Montserrat"/>
              </a:rPr>
              <a:t>eliability</a:t>
            </a:r>
            <a:endParaRPr sz="2400">
              <a:solidFill>
                <a:srgbClr val="666666"/>
              </a:solidFill>
              <a:latin typeface="Montserrat"/>
              <a:ea typeface="Montserrat"/>
              <a:cs typeface="Montserrat"/>
              <a:sym typeface="Montserrat"/>
            </a:endParaRPr>
          </a:p>
          <a:p>
            <a:pPr marL="0" lvl="0" indent="0" algn="ctr" rtl="0">
              <a:spcBef>
                <a:spcPts val="0"/>
              </a:spcBef>
              <a:spcAft>
                <a:spcPts val="0"/>
              </a:spcAft>
              <a:buNone/>
            </a:pPr>
            <a:endParaRPr/>
          </a:p>
        </p:txBody>
      </p:sp>
      <p:pic>
        <p:nvPicPr>
          <p:cNvPr id="56" name="Google Shape;56;p13"/>
          <p:cNvPicPr preferRelativeResize="0"/>
          <p:nvPr/>
        </p:nvPicPr>
        <p:blipFill>
          <a:blip r:embed="rId3">
            <a:alphaModFix/>
          </a:blip>
          <a:stretch>
            <a:fillRect/>
          </a:stretch>
        </p:blipFill>
        <p:spPr>
          <a:xfrm>
            <a:off x="4540450" y="1860850"/>
            <a:ext cx="3746301" cy="2540750"/>
          </a:xfrm>
          <a:prstGeom prst="rect">
            <a:avLst/>
          </a:prstGeom>
          <a:noFill/>
          <a:ln>
            <a:noFill/>
          </a:ln>
        </p:spPr>
      </p:pic>
      <p:sp>
        <p:nvSpPr>
          <p:cNvPr id="57" name="Google Shape;57;p1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6"/>
        <p:cNvGrpSpPr/>
        <p:nvPr/>
      </p:nvGrpSpPr>
      <p:grpSpPr>
        <a:xfrm>
          <a:off x="0" y="0"/>
          <a:ext cx="0" cy="0"/>
          <a:chOff x="0" y="0"/>
          <a:chExt cx="0" cy="0"/>
        </a:xfrm>
      </p:grpSpPr>
      <p:sp>
        <p:nvSpPr>
          <p:cNvPr id="127" name="Google Shape;127;p22"/>
          <p:cNvSpPr txBox="1">
            <a:spLocks noGrp="1"/>
          </p:cNvSpPr>
          <p:nvPr>
            <p:ph type="ctrTitle"/>
          </p:nvPr>
        </p:nvSpPr>
        <p:spPr>
          <a:xfrm>
            <a:off x="249925" y="246275"/>
            <a:ext cx="8520600" cy="6453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endParaRPr sz="1400"/>
          </a:p>
          <a:p>
            <a:pPr marL="0" lvl="0" indent="0" algn="ctr" rtl="0">
              <a:lnSpc>
                <a:spcPct val="115000"/>
              </a:lnSpc>
              <a:spcBef>
                <a:spcPts val="0"/>
              </a:spcBef>
              <a:spcAft>
                <a:spcPts val="0"/>
              </a:spcAft>
              <a:buClr>
                <a:schemeClr val="dk1"/>
              </a:buClr>
              <a:buSzPts val="1100"/>
              <a:buFont typeface="Arial"/>
              <a:buNone/>
            </a:pPr>
            <a:r>
              <a:rPr lang="en" sz="3000" b="1">
                <a:solidFill>
                  <a:srgbClr val="0B5394"/>
                </a:solidFill>
                <a:latin typeface="Montserrat"/>
                <a:ea typeface="Montserrat"/>
                <a:cs typeface="Montserrat"/>
                <a:sym typeface="Montserrat"/>
              </a:rPr>
              <a:t>Process</a:t>
            </a:r>
            <a:endParaRPr sz="3000" b="1">
              <a:solidFill>
                <a:srgbClr val="0B5394"/>
              </a:solidFill>
              <a:latin typeface="Montserrat"/>
              <a:ea typeface="Montserrat"/>
              <a:cs typeface="Montserrat"/>
              <a:sym typeface="Montserrat"/>
            </a:endParaRPr>
          </a:p>
        </p:txBody>
      </p:sp>
      <p:sp>
        <p:nvSpPr>
          <p:cNvPr id="128" name="Google Shape;128;p2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10</a:t>
            </a:fld>
            <a:endParaRPr/>
          </a:p>
        </p:txBody>
      </p:sp>
      <p:pic>
        <p:nvPicPr>
          <p:cNvPr id="129" name="Google Shape;129;p22"/>
          <p:cNvPicPr preferRelativeResize="0"/>
          <p:nvPr/>
        </p:nvPicPr>
        <p:blipFill>
          <a:blip r:embed="rId3">
            <a:alphaModFix/>
          </a:blip>
          <a:stretch>
            <a:fillRect/>
          </a:stretch>
        </p:blipFill>
        <p:spPr>
          <a:xfrm>
            <a:off x="7621025" y="4363937"/>
            <a:ext cx="1149501" cy="779575"/>
          </a:xfrm>
          <a:prstGeom prst="rect">
            <a:avLst/>
          </a:prstGeom>
          <a:noFill/>
          <a:ln>
            <a:noFill/>
          </a:ln>
        </p:spPr>
      </p:pic>
      <p:pic>
        <p:nvPicPr>
          <p:cNvPr id="130" name="Google Shape;130;p22"/>
          <p:cNvPicPr preferRelativeResize="0"/>
          <p:nvPr/>
        </p:nvPicPr>
        <p:blipFill>
          <a:blip r:embed="rId4">
            <a:alphaModFix/>
          </a:blip>
          <a:stretch>
            <a:fillRect/>
          </a:stretch>
        </p:blipFill>
        <p:spPr>
          <a:xfrm>
            <a:off x="419238" y="1443025"/>
            <a:ext cx="8181975" cy="2257425"/>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23"/>
          <p:cNvSpPr txBox="1">
            <a:spLocks noGrp="1"/>
          </p:cNvSpPr>
          <p:nvPr>
            <p:ph type="ctrTitle"/>
          </p:nvPr>
        </p:nvSpPr>
        <p:spPr>
          <a:xfrm>
            <a:off x="249925" y="246275"/>
            <a:ext cx="8520600" cy="6453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endParaRPr sz="1400"/>
          </a:p>
          <a:p>
            <a:pPr marL="0" lvl="0" indent="0" algn="ctr" rtl="0">
              <a:lnSpc>
                <a:spcPct val="115000"/>
              </a:lnSpc>
              <a:spcBef>
                <a:spcPts val="0"/>
              </a:spcBef>
              <a:spcAft>
                <a:spcPts val="0"/>
              </a:spcAft>
              <a:buClr>
                <a:schemeClr val="dk1"/>
              </a:buClr>
              <a:buSzPts val="1100"/>
              <a:buFont typeface="Arial"/>
              <a:buNone/>
            </a:pPr>
            <a:r>
              <a:rPr lang="en" sz="3000" b="1">
                <a:solidFill>
                  <a:srgbClr val="0B5394"/>
                </a:solidFill>
                <a:latin typeface="Montserrat"/>
                <a:ea typeface="Montserrat"/>
                <a:cs typeface="Montserrat"/>
                <a:sym typeface="Montserrat"/>
              </a:rPr>
              <a:t>Next Steps</a:t>
            </a:r>
            <a:endParaRPr sz="3000" b="1">
              <a:solidFill>
                <a:srgbClr val="0B5394"/>
              </a:solidFill>
              <a:latin typeface="Montserrat"/>
              <a:ea typeface="Montserrat"/>
              <a:cs typeface="Montserrat"/>
              <a:sym typeface="Montserrat"/>
            </a:endParaRPr>
          </a:p>
        </p:txBody>
      </p:sp>
      <p:sp>
        <p:nvSpPr>
          <p:cNvPr id="136" name="Google Shape;136;p23"/>
          <p:cNvSpPr txBox="1">
            <a:spLocks noGrp="1"/>
          </p:cNvSpPr>
          <p:nvPr>
            <p:ph type="subTitle" idx="1"/>
          </p:nvPr>
        </p:nvSpPr>
        <p:spPr>
          <a:xfrm>
            <a:off x="358825" y="906450"/>
            <a:ext cx="8302800" cy="3159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800">
                <a:solidFill>
                  <a:srgbClr val="000000"/>
                </a:solidFill>
                <a:latin typeface="Montserrat"/>
                <a:ea typeface="Montserrat"/>
                <a:cs typeface="Montserrat"/>
                <a:sym typeface="Montserrat"/>
              </a:rPr>
              <a:t>Exploring rebates, affordable fares, and other options to address regressivity </a:t>
            </a:r>
            <a:endParaRPr sz="1800">
              <a:solidFill>
                <a:schemeClr val="dk1"/>
              </a:solidFill>
              <a:latin typeface="Montserrat"/>
              <a:ea typeface="Montserrat"/>
              <a:cs typeface="Montserrat"/>
              <a:sym typeface="Montserrat"/>
            </a:endParaRPr>
          </a:p>
          <a:p>
            <a:pPr marL="0" lvl="0" indent="0" algn="l" rtl="0">
              <a:spcBef>
                <a:spcPts val="0"/>
              </a:spcBef>
              <a:spcAft>
                <a:spcPts val="0"/>
              </a:spcAft>
              <a:buNone/>
            </a:pPr>
            <a:endParaRPr sz="1800">
              <a:solidFill>
                <a:srgbClr val="000000"/>
              </a:solidFill>
              <a:latin typeface="Montserrat"/>
              <a:ea typeface="Montserrat"/>
              <a:cs typeface="Montserrat"/>
              <a:sym typeface="Montserrat"/>
            </a:endParaRPr>
          </a:p>
          <a:p>
            <a:pPr marL="0" lvl="0" indent="0" algn="l" rtl="0">
              <a:spcBef>
                <a:spcPts val="0"/>
              </a:spcBef>
              <a:spcAft>
                <a:spcPts val="0"/>
              </a:spcAft>
              <a:buNone/>
            </a:pPr>
            <a:r>
              <a:rPr lang="en" sz="1800">
                <a:solidFill>
                  <a:srgbClr val="000000"/>
                </a:solidFill>
                <a:latin typeface="Montserrat"/>
                <a:ea typeface="Montserrat"/>
                <a:cs typeface="Montserrat"/>
                <a:sym typeface="Montserrat"/>
              </a:rPr>
              <a:t>Defining longer-term vision as well as key projects that are shovel ready</a:t>
            </a:r>
            <a:endParaRPr sz="1800">
              <a:solidFill>
                <a:srgbClr val="000000"/>
              </a:solidFill>
              <a:latin typeface="Montserrat"/>
              <a:ea typeface="Montserrat"/>
              <a:cs typeface="Montserrat"/>
              <a:sym typeface="Montserrat"/>
            </a:endParaRPr>
          </a:p>
          <a:p>
            <a:pPr marL="914400" lvl="0" indent="0" algn="l" rtl="0">
              <a:spcBef>
                <a:spcPts val="0"/>
              </a:spcBef>
              <a:spcAft>
                <a:spcPts val="0"/>
              </a:spcAft>
              <a:buClr>
                <a:schemeClr val="dk1"/>
              </a:buClr>
              <a:buSzPts val="1100"/>
              <a:buFont typeface="Arial"/>
              <a:buNone/>
            </a:pPr>
            <a:endParaRPr sz="1800">
              <a:solidFill>
                <a:schemeClr val="dk1"/>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800" b="1">
                <a:solidFill>
                  <a:schemeClr val="dk1"/>
                </a:solidFill>
                <a:latin typeface="Montserrat"/>
                <a:ea typeface="Montserrat"/>
                <a:cs typeface="Montserrat"/>
                <a:sym typeface="Montserrat"/>
              </a:rPr>
              <a:t>Can you help us? We are looking for support with projects, programmatic ideas, and/or FASTER outreach?</a:t>
            </a:r>
            <a:endParaRPr sz="1800" b="1">
              <a:solidFill>
                <a:schemeClr val="dk1"/>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endParaRPr sz="1800" b="1">
              <a:solidFill>
                <a:schemeClr val="dk1"/>
              </a:solidFill>
              <a:latin typeface="Montserrat"/>
              <a:ea typeface="Montserrat"/>
              <a:cs typeface="Montserrat"/>
              <a:sym typeface="Montserrat"/>
            </a:endParaRPr>
          </a:p>
          <a:p>
            <a:pPr marL="0" lvl="0" indent="0" algn="l" rtl="0">
              <a:spcBef>
                <a:spcPts val="0"/>
              </a:spcBef>
              <a:spcAft>
                <a:spcPts val="0"/>
              </a:spcAft>
              <a:buClr>
                <a:schemeClr val="dk1"/>
              </a:buClr>
              <a:buSzPts val="1100"/>
              <a:buFont typeface="Arial"/>
              <a:buNone/>
            </a:pPr>
            <a:r>
              <a:rPr lang="en" sz="1800" b="1">
                <a:solidFill>
                  <a:schemeClr val="dk1"/>
                </a:solidFill>
                <a:latin typeface="Montserrat"/>
                <a:ea typeface="Montserrat"/>
                <a:cs typeface="Montserrat"/>
                <a:sym typeface="Montserrat"/>
              </a:rPr>
              <a:t>Info@FASTERBayArea.org</a:t>
            </a:r>
            <a:endParaRPr sz="1800">
              <a:solidFill>
                <a:srgbClr val="000000"/>
              </a:solidFill>
              <a:latin typeface="Montserrat"/>
              <a:ea typeface="Montserrat"/>
              <a:cs typeface="Montserrat"/>
              <a:sym typeface="Montserrat"/>
            </a:endParaRPr>
          </a:p>
        </p:txBody>
      </p:sp>
      <p:sp>
        <p:nvSpPr>
          <p:cNvPr id="137" name="Google Shape;137;p2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11</a:t>
            </a:fld>
            <a:endParaRPr/>
          </a:p>
        </p:txBody>
      </p:sp>
      <p:pic>
        <p:nvPicPr>
          <p:cNvPr id="138" name="Google Shape;138;p23"/>
          <p:cNvPicPr preferRelativeResize="0"/>
          <p:nvPr/>
        </p:nvPicPr>
        <p:blipFill>
          <a:blip r:embed="rId3">
            <a:alphaModFix/>
          </a:blip>
          <a:stretch>
            <a:fillRect/>
          </a:stretch>
        </p:blipFill>
        <p:spPr>
          <a:xfrm>
            <a:off x="7621025" y="4363937"/>
            <a:ext cx="1149501" cy="77957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4"/>
          <p:cNvSpPr txBox="1">
            <a:spLocks noGrp="1"/>
          </p:cNvSpPr>
          <p:nvPr>
            <p:ph type="title"/>
          </p:nvPr>
        </p:nvSpPr>
        <p:spPr>
          <a:xfrm>
            <a:off x="1931725" y="156650"/>
            <a:ext cx="5617500" cy="928200"/>
          </a:xfrm>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0"/>
              </a:spcAft>
              <a:buClr>
                <a:srgbClr val="000000"/>
              </a:buClr>
              <a:buSzPts val="1100"/>
              <a:buFont typeface="Arial"/>
              <a:buNone/>
            </a:pPr>
            <a:r>
              <a:rPr lang="en" sz="3000" b="1">
                <a:solidFill>
                  <a:srgbClr val="0B5394"/>
                </a:solidFill>
                <a:latin typeface="Montserrat"/>
                <a:ea typeface="Montserrat"/>
                <a:cs typeface="Montserrat"/>
                <a:sym typeface="Montserrat"/>
              </a:rPr>
              <a:t>The Bay Area Today</a:t>
            </a:r>
            <a:endParaRPr sz="3000" b="1">
              <a:solidFill>
                <a:srgbClr val="0B5394"/>
              </a:solidFill>
              <a:latin typeface="Montserrat"/>
              <a:ea typeface="Montserrat"/>
              <a:cs typeface="Montserrat"/>
              <a:sym typeface="Montserrat"/>
            </a:endParaRPr>
          </a:p>
        </p:txBody>
      </p:sp>
      <p:sp>
        <p:nvSpPr>
          <p:cNvPr id="63" name="Google Shape;63;p14"/>
          <p:cNvSpPr txBox="1">
            <a:spLocks noGrp="1"/>
          </p:cNvSpPr>
          <p:nvPr>
            <p:ph type="body" idx="1"/>
          </p:nvPr>
        </p:nvSpPr>
        <p:spPr>
          <a:xfrm>
            <a:off x="146400" y="1084850"/>
            <a:ext cx="5366400" cy="3930900"/>
          </a:xfrm>
          <a:prstGeom prst="rect">
            <a:avLst/>
          </a:prstGeom>
        </p:spPr>
        <p:txBody>
          <a:bodyPr spcFirstLastPara="1" wrap="square" lIns="91425" tIns="91425" rIns="91425" bIns="91425" anchor="t" anchorCtr="0">
            <a:noAutofit/>
          </a:bodyPr>
          <a:lstStyle/>
          <a:p>
            <a:pPr marL="457200" lvl="0" indent="0" algn="l" rtl="0">
              <a:spcBef>
                <a:spcPts val="0"/>
              </a:spcBef>
              <a:spcAft>
                <a:spcPts val="0"/>
              </a:spcAft>
              <a:buNone/>
            </a:pPr>
            <a:r>
              <a:rPr lang="en" sz="1600">
                <a:solidFill>
                  <a:schemeClr val="dk1"/>
                </a:solidFill>
                <a:latin typeface="Montserrat"/>
                <a:ea typeface="Montserrat"/>
                <a:cs typeface="Montserrat"/>
                <a:sym typeface="Montserrat"/>
              </a:rPr>
              <a:t>The Bay Area is home to one of the most dynamic economies in the world.  </a:t>
            </a:r>
            <a:endParaRPr sz="1600">
              <a:solidFill>
                <a:schemeClr val="dk1"/>
              </a:solidFill>
              <a:latin typeface="Montserrat"/>
              <a:ea typeface="Montserrat"/>
              <a:cs typeface="Montserrat"/>
              <a:sym typeface="Montserrat"/>
            </a:endParaRPr>
          </a:p>
          <a:p>
            <a:pPr marL="457200" lvl="0" indent="0" algn="l" rtl="0">
              <a:spcBef>
                <a:spcPts val="0"/>
              </a:spcBef>
              <a:spcAft>
                <a:spcPts val="0"/>
              </a:spcAft>
              <a:buNone/>
            </a:pPr>
            <a:endParaRPr sz="1000">
              <a:solidFill>
                <a:srgbClr val="000000"/>
              </a:solidFill>
              <a:highlight>
                <a:srgbClr val="FFFFFF"/>
              </a:highlight>
              <a:latin typeface="Montserrat"/>
              <a:ea typeface="Montserrat"/>
              <a:cs typeface="Montserrat"/>
              <a:sym typeface="Montserrat"/>
            </a:endParaRPr>
          </a:p>
          <a:p>
            <a:pPr marL="457200" lvl="0" indent="0" algn="l" rtl="0">
              <a:spcBef>
                <a:spcPts val="0"/>
              </a:spcBef>
              <a:spcAft>
                <a:spcPts val="0"/>
              </a:spcAft>
              <a:buNone/>
            </a:pPr>
            <a:r>
              <a:rPr lang="en" sz="1600">
                <a:solidFill>
                  <a:srgbClr val="000000"/>
                </a:solidFill>
                <a:highlight>
                  <a:srgbClr val="FFFFFF"/>
                </a:highlight>
                <a:latin typeface="Montserrat"/>
                <a:ea typeface="Montserrat"/>
                <a:cs typeface="Montserrat"/>
                <a:sym typeface="Montserrat"/>
              </a:rPr>
              <a:t>However, the region's infrastructure is based on pre-1960's models unable to keep pace </a:t>
            </a:r>
            <a:r>
              <a:rPr lang="en" sz="1600">
                <a:solidFill>
                  <a:srgbClr val="000000"/>
                </a:solidFill>
                <a:latin typeface="Montserrat"/>
                <a:ea typeface="Montserrat"/>
                <a:cs typeface="Montserrat"/>
                <a:sym typeface="Montserrat"/>
              </a:rPr>
              <a:t>w/ population &amp; economic growth. </a:t>
            </a:r>
            <a:endParaRPr sz="1000">
              <a:solidFill>
                <a:schemeClr val="dk1"/>
              </a:solidFill>
              <a:latin typeface="Montserrat"/>
              <a:ea typeface="Montserrat"/>
              <a:cs typeface="Montserrat"/>
              <a:sym typeface="Montserrat"/>
            </a:endParaRPr>
          </a:p>
          <a:p>
            <a:pPr marL="0" lvl="0" indent="0" algn="l" rtl="0">
              <a:spcBef>
                <a:spcPts val="0"/>
              </a:spcBef>
              <a:spcAft>
                <a:spcPts val="0"/>
              </a:spcAft>
              <a:buNone/>
            </a:pPr>
            <a:endParaRPr sz="1000">
              <a:solidFill>
                <a:schemeClr val="dk1"/>
              </a:solidFill>
              <a:latin typeface="Montserrat"/>
              <a:ea typeface="Montserrat"/>
              <a:cs typeface="Montserrat"/>
              <a:sym typeface="Montserrat"/>
            </a:endParaRPr>
          </a:p>
          <a:p>
            <a:pPr marL="457200" lvl="0" indent="0" algn="l" rtl="0">
              <a:spcBef>
                <a:spcPts val="0"/>
              </a:spcBef>
              <a:spcAft>
                <a:spcPts val="0"/>
              </a:spcAft>
              <a:buClr>
                <a:schemeClr val="dk1"/>
              </a:buClr>
              <a:buSzPts val="1100"/>
              <a:buFont typeface="Arial"/>
              <a:buNone/>
            </a:pPr>
            <a:r>
              <a:rPr lang="en" sz="1600">
                <a:solidFill>
                  <a:schemeClr val="dk1"/>
                </a:solidFill>
                <a:latin typeface="Montserrat"/>
                <a:ea typeface="Montserrat"/>
                <a:cs typeface="Montserrat"/>
                <a:sym typeface="Montserrat"/>
              </a:rPr>
              <a:t>Commute times are crippling the Bay Area economy and productivity, </a:t>
            </a:r>
            <a:r>
              <a:rPr lang="en" sz="1600" b="1">
                <a:solidFill>
                  <a:schemeClr val="dk1"/>
                </a:solidFill>
                <a:latin typeface="Montserrat"/>
                <a:ea typeface="Montserrat"/>
                <a:cs typeface="Montserrat"/>
                <a:sym typeface="Montserrat"/>
              </a:rPr>
              <a:t>causing residents to lose 116 hours annually </a:t>
            </a:r>
            <a:r>
              <a:rPr lang="en" sz="1600">
                <a:solidFill>
                  <a:schemeClr val="dk1"/>
                </a:solidFill>
                <a:latin typeface="Montserrat"/>
                <a:ea typeface="Montserrat"/>
                <a:cs typeface="Montserrat"/>
                <a:sym typeface="Montserrat"/>
              </a:rPr>
              <a:t>to their commute.</a:t>
            </a:r>
            <a:r>
              <a:rPr lang="en" sz="1400">
                <a:solidFill>
                  <a:schemeClr val="dk1"/>
                </a:solidFill>
              </a:rPr>
              <a:t> </a:t>
            </a:r>
            <a:endParaRPr sz="1400">
              <a:solidFill>
                <a:schemeClr val="dk1"/>
              </a:solidFill>
            </a:endParaRPr>
          </a:p>
          <a:p>
            <a:pPr marL="457200" lvl="0" indent="0" algn="l" rtl="0">
              <a:spcBef>
                <a:spcPts val="0"/>
              </a:spcBef>
              <a:spcAft>
                <a:spcPts val="0"/>
              </a:spcAft>
              <a:buNone/>
            </a:pPr>
            <a:endParaRPr sz="1600">
              <a:solidFill>
                <a:schemeClr val="dk1"/>
              </a:solidFill>
              <a:latin typeface="Montserrat"/>
              <a:ea typeface="Montserrat"/>
              <a:cs typeface="Montserrat"/>
              <a:sym typeface="Montserrat"/>
            </a:endParaRPr>
          </a:p>
          <a:p>
            <a:pPr marL="457200" lvl="0" indent="0" algn="l" rtl="0">
              <a:spcBef>
                <a:spcPts val="0"/>
              </a:spcBef>
              <a:spcAft>
                <a:spcPts val="0"/>
              </a:spcAft>
              <a:buNone/>
            </a:pPr>
            <a:endParaRPr sz="1600">
              <a:solidFill>
                <a:schemeClr val="dk1"/>
              </a:solidFill>
              <a:latin typeface="Montserrat"/>
              <a:ea typeface="Montserrat"/>
              <a:cs typeface="Montserrat"/>
              <a:sym typeface="Montserrat"/>
            </a:endParaRPr>
          </a:p>
          <a:p>
            <a:pPr marL="457200" lvl="0" indent="0" algn="l" rtl="0">
              <a:spcBef>
                <a:spcPts val="0"/>
              </a:spcBef>
              <a:spcAft>
                <a:spcPts val="0"/>
              </a:spcAft>
              <a:buNone/>
            </a:pPr>
            <a:endParaRPr sz="1600">
              <a:solidFill>
                <a:schemeClr val="dk1"/>
              </a:solidFill>
              <a:latin typeface="Montserrat"/>
              <a:ea typeface="Montserrat"/>
              <a:cs typeface="Montserrat"/>
              <a:sym typeface="Montserrat"/>
            </a:endParaRPr>
          </a:p>
          <a:p>
            <a:pPr marL="457200" lvl="0" indent="0" algn="l" rtl="0">
              <a:spcBef>
                <a:spcPts val="0"/>
              </a:spcBef>
              <a:spcAft>
                <a:spcPts val="0"/>
              </a:spcAft>
              <a:buNone/>
            </a:pPr>
            <a:endParaRPr sz="1600">
              <a:solidFill>
                <a:schemeClr val="dk1"/>
              </a:solidFill>
              <a:latin typeface="Montserrat"/>
              <a:ea typeface="Montserrat"/>
              <a:cs typeface="Montserrat"/>
              <a:sym typeface="Montserrat"/>
            </a:endParaRPr>
          </a:p>
          <a:p>
            <a:pPr marL="0" lvl="0" indent="0" algn="l" rtl="0">
              <a:spcBef>
                <a:spcPts val="0"/>
              </a:spcBef>
              <a:spcAft>
                <a:spcPts val="0"/>
              </a:spcAft>
              <a:buNone/>
            </a:pPr>
            <a:endParaRPr sz="1100">
              <a:solidFill>
                <a:schemeClr val="dk1"/>
              </a:solidFill>
            </a:endParaRPr>
          </a:p>
          <a:p>
            <a:pPr marL="0" lvl="0" indent="0" algn="l" rtl="0">
              <a:spcBef>
                <a:spcPts val="0"/>
              </a:spcBef>
              <a:spcAft>
                <a:spcPts val="0"/>
              </a:spcAft>
              <a:buClr>
                <a:schemeClr val="dk1"/>
              </a:buClr>
              <a:buSzPts val="1100"/>
              <a:buFont typeface="Arial"/>
              <a:buNone/>
            </a:pPr>
            <a:endParaRPr sz="1100" i="1">
              <a:solidFill>
                <a:schemeClr val="dk1"/>
              </a:solidFill>
            </a:endParaRPr>
          </a:p>
          <a:p>
            <a:pPr marL="0" lvl="0" indent="0" algn="l" rtl="0">
              <a:spcBef>
                <a:spcPts val="0"/>
              </a:spcBef>
              <a:spcAft>
                <a:spcPts val="1600"/>
              </a:spcAft>
              <a:buNone/>
            </a:pPr>
            <a:endParaRPr/>
          </a:p>
        </p:txBody>
      </p:sp>
      <p:pic>
        <p:nvPicPr>
          <p:cNvPr id="64" name="Google Shape;64;p14"/>
          <p:cNvPicPr preferRelativeResize="0"/>
          <p:nvPr/>
        </p:nvPicPr>
        <p:blipFill>
          <a:blip r:embed="rId3">
            <a:alphaModFix/>
          </a:blip>
          <a:stretch>
            <a:fillRect/>
          </a:stretch>
        </p:blipFill>
        <p:spPr>
          <a:xfrm>
            <a:off x="5583450" y="1313838"/>
            <a:ext cx="3356000" cy="2157276"/>
          </a:xfrm>
          <a:prstGeom prst="rect">
            <a:avLst/>
          </a:prstGeom>
          <a:noFill/>
          <a:ln w="19050" cap="flat" cmpd="sng">
            <a:solidFill>
              <a:srgbClr val="1155CC"/>
            </a:solidFill>
            <a:prstDash val="solid"/>
            <a:round/>
            <a:headEnd type="none" w="sm" len="sm"/>
            <a:tailEnd type="none" w="sm" len="sm"/>
          </a:ln>
        </p:spPr>
      </p:pic>
      <p:sp>
        <p:nvSpPr>
          <p:cNvPr id="65" name="Google Shape;65;p1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2</a:t>
            </a:fld>
            <a:endParaRPr/>
          </a:p>
        </p:txBody>
      </p:sp>
      <p:pic>
        <p:nvPicPr>
          <p:cNvPr id="66" name="Google Shape;66;p14"/>
          <p:cNvPicPr preferRelativeResize="0"/>
          <p:nvPr/>
        </p:nvPicPr>
        <p:blipFill>
          <a:blip r:embed="rId4">
            <a:alphaModFix/>
          </a:blip>
          <a:stretch>
            <a:fillRect/>
          </a:stretch>
        </p:blipFill>
        <p:spPr>
          <a:xfrm>
            <a:off x="7621025" y="4363937"/>
            <a:ext cx="1149501" cy="7795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0"/>
        <p:cNvGrpSpPr/>
        <p:nvPr/>
      </p:nvGrpSpPr>
      <p:grpSpPr>
        <a:xfrm>
          <a:off x="0" y="0"/>
          <a:ext cx="0" cy="0"/>
          <a:chOff x="0" y="0"/>
          <a:chExt cx="0" cy="0"/>
        </a:xfrm>
      </p:grpSpPr>
      <p:sp>
        <p:nvSpPr>
          <p:cNvPr id="71" name="Google Shape;71;p15"/>
          <p:cNvSpPr txBox="1">
            <a:spLocks noGrp="1"/>
          </p:cNvSpPr>
          <p:nvPr>
            <p:ph type="ctrTitle"/>
          </p:nvPr>
        </p:nvSpPr>
        <p:spPr>
          <a:xfrm>
            <a:off x="249925" y="246275"/>
            <a:ext cx="8520600" cy="6453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endParaRPr sz="1400"/>
          </a:p>
          <a:p>
            <a:pPr marL="0" lvl="0" indent="0" algn="ctr" rtl="0">
              <a:lnSpc>
                <a:spcPct val="115000"/>
              </a:lnSpc>
              <a:spcBef>
                <a:spcPts val="0"/>
              </a:spcBef>
              <a:spcAft>
                <a:spcPts val="0"/>
              </a:spcAft>
              <a:buClr>
                <a:schemeClr val="dk1"/>
              </a:buClr>
              <a:buSzPts val="1100"/>
              <a:buFont typeface="Arial"/>
              <a:buNone/>
            </a:pPr>
            <a:r>
              <a:rPr lang="en" sz="3000" b="1">
                <a:solidFill>
                  <a:srgbClr val="0B5394"/>
                </a:solidFill>
                <a:latin typeface="Montserrat"/>
                <a:ea typeface="Montserrat"/>
                <a:cs typeface="Montserrat"/>
                <a:sym typeface="Montserrat"/>
              </a:rPr>
              <a:t>Key Public Opinion Research Findings</a:t>
            </a:r>
            <a:endParaRPr sz="3000" b="1">
              <a:solidFill>
                <a:srgbClr val="0B5394"/>
              </a:solidFill>
              <a:latin typeface="Montserrat"/>
              <a:ea typeface="Montserrat"/>
              <a:cs typeface="Montserrat"/>
              <a:sym typeface="Montserrat"/>
            </a:endParaRPr>
          </a:p>
        </p:txBody>
      </p:sp>
      <p:sp>
        <p:nvSpPr>
          <p:cNvPr id="72" name="Google Shape;72;p15"/>
          <p:cNvSpPr txBox="1">
            <a:spLocks noGrp="1"/>
          </p:cNvSpPr>
          <p:nvPr>
            <p:ph type="subTitle" idx="1"/>
          </p:nvPr>
        </p:nvSpPr>
        <p:spPr>
          <a:xfrm>
            <a:off x="358825" y="991800"/>
            <a:ext cx="8302800" cy="3159900"/>
          </a:xfrm>
          <a:prstGeom prst="rect">
            <a:avLst/>
          </a:prstGeom>
        </p:spPr>
        <p:txBody>
          <a:bodyPr spcFirstLastPara="1" wrap="square" lIns="91425" tIns="91425" rIns="91425" bIns="91425" anchor="t" anchorCtr="0">
            <a:noAutofit/>
          </a:bodyPr>
          <a:lstStyle/>
          <a:p>
            <a:pPr marL="457200" lvl="0" indent="-320675" algn="l" rtl="0">
              <a:spcBef>
                <a:spcPts val="0"/>
              </a:spcBef>
              <a:spcAft>
                <a:spcPts val="0"/>
              </a:spcAft>
              <a:buClr>
                <a:schemeClr val="dk1"/>
              </a:buClr>
              <a:buSzPts val="1450"/>
              <a:buFont typeface="Montserrat"/>
              <a:buChar char="●"/>
            </a:pPr>
            <a:r>
              <a:rPr lang="en" sz="1450">
                <a:solidFill>
                  <a:schemeClr val="dk1"/>
                </a:solidFill>
                <a:latin typeface="Montserrat"/>
                <a:ea typeface="Montserrat"/>
                <a:cs typeface="Montserrat"/>
                <a:sym typeface="Montserrat"/>
              </a:rPr>
              <a:t>Residents recognize the transportation challenges facing the region</a:t>
            </a:r>
            <a:endParaRPr sz="1450">
              <a:solidFill>
                <a:schemeClr val="dk1"/>
              </a:solidFill>
              <a:latin typeface="Montserrat"/>
              <a:ea typeface="Montserrat"/>
              <a:cs typeface="Montserrat"/>
              <a:sym typeface="Montserrat"/>
            </a:endParaRPr>
          </a:p>
          <a:p>
            <a:pPr marL="457200" lvl="0" indent="0" algn="l" rtl="0">
              <a:spcBef>
                <a:spcPts val="1200"/>
              </a:spcBef>
              <a:spcAft>
                <a:spcPts val="0"/>
              </a:spcAft>
              <a:buNone/>
            </a:pPr>
            <a:endParaRPr sz="100">
              <a:solidFill>
                <a:schemeClr val="dk1"/>
              </a:solidFill>
              <a:latin typeface="Montserrat"/>
              <a:ea typeface="Montserrat"/>
              <a:cs typeface="Montserrat"/>
              <a:sym typeface="Montserrat"/>
            </a:endParaRPr>
          </a:p>
          <a:p>
            <a:pPr marL="457200" lvl="0" indent="-320675" algn="l" rtl="0">
              <a:spcBef>
                <a:spcPts val="0"/>
              </a:spcBef>
              <a:spcAft>
                <a:spcPts val="0"/>
              </a:spcAft>
              <a:buClr>
                <a:schemeClr val="dk1"/>
              </a:buClr>
              <a:buSzPts val="1450"/>
              <a:buFont typeface="Montserrat"/>
              <a:buChar char="●"/>
            </a:pPr>
            <a:r>
              <a:rPr lang="en" sz="1450">
                <a:solidFill>
                  <a:schemeClr val="dk1"/>
                </a:solidFill>
                <a:latin typeface="Montserrat"/>
                <a:ea typeface="Montserrat"/>
                <a:cs typeface="Montserrat"/>
                <a:sym typeface="Montserrat"/>
              </a:rPr>
              <a:t>Voters are seeking a modern, reliable, and accessible transit system that connects the Bay Area</a:t>
            </a:r>
            <a:endParaRPr sz="1450">
              <a:solidFill>
                <a:schemeClr val="dk1"/>
              </a:solidFill>
              <a:latin typeface="Montserrat"/>
              <a:ea typeface="Montserrat"/>
              <a:cs typeface="Montserrat"/>
              <a:sym typeface="Montserrat"/>
            </a:endParaRPr>
          </a:p>
          <a:p>
            <a:pPr marL="457200" lvl="0" indent="0" algn="l" rtl="0">
              <a:spcBef>
                <a:spcPts val="1200"/>
              </a:spcBef>
              <a:spcAft>
                <a:spcPts val="0"/>
              </a:spcAft>
              <a:buNone/>
            </a:pPr>
            <a:endParaRPr sz="100">
              <a:solidFill>
                <a:schemeClr val="dk1"/>
              </a:solidFill>
              <a:latin typeface="Montserrat"/>
              <a:ea typeface="Montserrat"/>
              <a:cs typeface="Montserrat"/>
              <a:sym typeface="Montserrat"/>
            </a:endParaRPr>
          </a:p>
          <a:p>
            <a:pPr marL="457200" lvl="0" indent="-320675" algn="l" rtl="0">
              <a:spcBef>
                <a:spcPts val="0"/>
              </a:spcBef>
              <a:spcAft>
                <a:spcPts val="0"/>
              </a:spcAft>
              <a:buClr>
                <a:schemeClr val="dk1"/>
              </a:buClr>
              <a:buSzPts val="1450"/>
              <a:buFont typeface="Montserrat"/>
              <a:buChar char="●"/>
            </a:pPr>
            <a:r>
              <a:rPr lang="en" sz="1450">
                <a:solidFill>
                  <a:schemeClr val="dk1"/>
                </a:solidFill>
                <a:latin typeface="Montserrat"/>
                <a:ea typeface="Montserrat"/>
                <a:cs typeface="Montserrat"/>
                <a:sym typeface="Montserrat"/>
              </a:rPr>
              <a:t>Conceptual willingness to raise taxes for transportation investments is above two-thirds</a:t>
            </a:r>
            <a:endParaRPr sz="1450">
              <a:solidFill>
                <a:schemeClr val="dk1"/>
              </a:solidFill>
              <a:latin typeface="Montserrat"/>
              <a:ea typeface="Montserrat"/>
              <a:cs typeface="Montserrat"/>
              <a:sym typeface="Montserrat"/>
            </a:endParaRPr>
          </a:p>
          <a:p>
            <a:pPr marL="457200" lvl="0" indent="0" algn="l" rtl="0">
              <a:spcBef>
                <a:spcPts val="1200"/>
              </a:spcBef>
              <a:spcAft>
                <a:spcPts val="0"/>
              </a:spcAft>
              <a:buNone/>
            </a:pPr>
            <a:endParaRPr sz="100">
              <a:solidFill>
                <a:schemeClr val="dk1"/>
              </a:solidFill>
              <a:latin typeface="Montserrat"/>
              <a:ea typeface="Montserrat"/>
              <a:cs typeface="Montserrat"/>
              <a:sym typeface="Montserrat"/>
            </a:endParaRPr>
          </a:p>
          <a:p>
            <a:pPr marL="457200" lvl="0" indent="-320675" algn="l" rtl="0">
              <a:spcBef>
                <a:spcPts val="0"/>
              </a:spcBef>
              <a:spcAft>
                <a:spcPts val="0"/>
              </a:spcAft>
              <a:buClr>
                <a:schemeClr val="dk1"/>
              </a:buClr>
              <a:buSzPts val="1450"/>
              <a:buFont typeface="Montserrat"/>
              <a:buChar char="●"/>
            </a:pPr>
            <a:r>
              <a:rPr lang="en" sz="1450">
                <a:solidFill>
                  <a:schemeClr val="dk1"/>
                </a:solidFill>
                <a:latin typeface="Montserrat"/>
                <a:ea typeface="Montserrat"/>
                <a:cs typeface="Montserrat"/>
                <a:sym typeface="Montserrat"/>
              </a:rPr>
              <a:t>Differences in support between funding mechanisms are slight, and within the margin of error</a:t>
            </a:r>
            <a:endParaRPr sz="1450">
              <a:solidFill>
                <a:schemeClr val="dk1"/>
              </a:solidFill>
              <a:latin typeface="Montserrat"/>
              <a:ea typeface="Montserrat"/>
              <a:cs typeface="Montserrat"/>
              <a:sym typeface="Montserrat"/>
            </a:endParaRPr>
          </a:p>
          <a:p>
            <a:pPr marL="457200" lvl="0" indent="0" algn="l" rtl="0">
              <a:spcBef>
                <a:spcPts val="1200"/>
              </a:spcBef>
              <a:spcAft>
                <a:spcPts val="0"/>
              </a:spcAft>
              <a:buNone/>
            </a:pPr>
            <a:endParaRPr sz="100">
              <a:solidFill>
                <a:schemeClr val="dk1"/>
              </a:solidFill>
              <a:latin typeface="Montserrat"/>
              <a:ea typeface="Montserrat"/>
              <a:cs typeface="Montserrat"/>
              <a:sym typeface="Montserrat"/>
            </a:endParaRPr>
          </a:p>
          <a:p>
            <a:pPr marL="457200" lvl="0" indent="-320675" algn="l" rtl="0">
              <a:spcBef>
                <a:spcPts val="0"/>
              </a:spcBef>
              <a:spcAft>
                <a:spcPts val="0"/>
              </a:spcAft>
              <a:buClr>
                <a:schemeClr val="dk1"/>
              </a:buClr>
              <a:buSzPts val="1450"/>
              <a:buFont typeface="Montserrat"/>
              <a:buChar char="●"/>
            </a:pPr>
            <a:r>
              <a:rPr lang="en" sz="1450">
                <a:solidFill>
                  <a:schemeClr val="dk1"/>
                </a:solidFill>
                <a:latin typeface="Montserrat"/>
                <a:ea typeface="Montserrat"/>
                <a:cs typeface="Montserrat"/>
                <a:sym typeface="Montserrat"/>
              </a:rPr>
              <a:t>A regional measure is viable in the right environment; however, organized and funded opposition will likely result in defeat</a:t>
            </a:r>
            <a:endParaRPr sz="1450">
              <a:solidFill>
                <a:schemeClr val="dk1"/>
              </a:solidFill>
              <a:latin typeface="Montserrat"/>
              <a:ea typeface="Montserrat"/>
              <a:cs typeface="Montserrat"/>
              <a:sym typeface="Montserrat"/>
            </a:endParaRPr>
          </a:p>
          <a:p>
            <a:pPr marL="0" lvl="0" indent="0" algn="l" rtl="0">
              <a:spcBef>
                <a:spcPts val="1200"/>
              </a:spcBef>
              <a:spcAft>
                <a:spcPts val="0"/>
              </a:spcAft>
              <a:buNone/>
            </a:pPr>
            <a:endParaRPr sz="1500">
              <a:latin typeface="Montserrat"/>
              <a:ea typeface="Montserrat"/>
              <a:cs typeface="Montserrat"/>
              <a:sym typeface="Montserrat"/>
            </a:endParaRPr>
          </a:p>
        </p:txBody>
      </p:sp>
      <p:sp>
        <p:nvSpPr>
          <p:cNvPr id="73" name="Google Shape;73;p1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3</a:t>
            </a:fld>
            <a:endParaRPr/>
          </a:p>
        </p:txBody>
      </p:sp>
      <p:pic>
        <p:nvPicPr>
          <p:cNvPr id="74" name="Google Shape;74;p15"/>
          <p:cNvPicPr preferRelativeResize="0"/>
          <p:nvPr/>
        </p:nvPicPr>
        <p:blipFill>
          <a:blip r:embed="rId3">
            <a:alphaModFix/>
          </a:blip>
          <a:stretch>
            <a:fillRect/>
          </a:stretch>
        </p:blipFill>
        <p:spPr>
          <a:xfrm>
            <a:off x="7621025" y="4363937"/>
            <a:ext cx="1149501" cy="7795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6"/>
          <p:cNvSpPr txBox="1">
            <a:spLocks noGrp="1"/>
          </p:cNvSpPr>
          <p:nvPr>
            <p:ph type="ctrTitle"/>
          </p:nvPr>
        </p:nvSpPr>
        <p:spPr>
          <a:xfrm>
            <a:off x="249925" y="246275"/>
            <a:ext cx="8520600" cy="6453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endParaRPr sz="1400"/>
          </a:p>
          <a:p>
            <a:pPr marL="0" lvl="0" indent="0" algn="ctr" rtl="0">
              <a:lnSpc>
                <a:spcPct val="115000"/>
              </a:lnSpc>
              <a:spcBef>
                <a:spcPts val="0"/>
              </a:spcBef>
              <a:spcAft>
                <a:spcPts val="0"/>
              </a:spcAft>
              <a:buClr>
                <a:schemeClr val="dk1"/>
              </a:buClr>
              <a:buSzPts val="1100"/>
              <a:buFont typeface="Arial"/>
              <a:buNone/>
            </a:pPr>
            <a:r>
              <a:rPr lang="en" sz="3000" b="1">
                <a:solidFill>
                  <a:srgbClr val="0B5394"/>
                </a:solidFill>
                <a:latin typeface="Montserrat"/>
                <a:ea typeface="Montserrat"/>
                <a:cs typeface="Montserrat"/>
                <a:sym typeface="Montserrat"/>
              </a:rPr>
              <a:t>FASTER Principles</a:t>
            </a:r>
            <a:endParaRPr sz="3000" b="1">
              <a:solidFill>
                <a:srgbClr val="0B5394"/>
              </a:solidFill>
              <a:latin typeface="Montserrat"/>
              <a:ea typeface="Montserrat"/>
              <a:cs typeface="Montserrat"/>
              <a:sym typeface="Montserrat"/>
            </a:endParaRPr>
          </a:p>
        </p:txBody>
      </p:sp>
      <p:sp>
        <p:nvSpPr>
          <p:cNvPr id="80" name="Google Shape;80;p16"/>
          <p:cNvSpPr txBox="1">
            <a:spLocks noGrp="1"/>
          </p:cNvSpPr>
          <p:nvPr>
            <p:ph type="subTitle" idx="1"/>
          </p:nvPr>
        </p:nvSpPr>
        <p:spPr>
          <a:xfrm>
            <a:off x="420600" y="991800"/>
            <a:ext cx="8302800" cy="3159900"/>
          </a:xfrm>
          <a:prstGeom prst="rect">
            <a:avLst/>
          </a:prstGeom>
          <a:solidFill>
            <a:srgbClr val="FFFFFF"/>
          </a:solidFill>
        </p:spPr>
        <p:txBody>
          <a:bodyPr spcFirstLastPara="1" wrap="square" lIns="91425" tIns="91425" rIns="91425" bIns="91425" anchor="t" anchorCtr="0">
            <a:noAutofit/>
          </a:bodyPr>
          <a:lstStyle/>
          <a:p>
            <a:pPr marL="457200" marR="381000" lvl="0" indent="-317500" algn="l" rtl="0">
              <a:lnSpc>
                <a:spcPct val="115000"/>
              </a:lnSpc>
              <a:spcBef>
                <a:spcPts val="0"/>
              </a:spcBef>
              <a:spcAft>
                <a:spcPts val="0"/>
              </a:spcAft>
              <a:buClr>
                <a:schemeClr val="accent2"/>
              </a:buClr>
              <a:buSzPts val="1400"/>
              <a:buFont typeface="Montserrat"/>
              <a:buChar char="●"/>
            </a:pPr>
            <a:r>
              <a:rPr lang="en" sz="1400">
                <a:solidFill>
                  <a:schemeClr val="accent2"/>
                </a:solidFill>
                <a:highlight>
                  <a:schemeClr val="lt1"/>
                </a:highlight>
                <a:latin typeface="Montserrat"/>
                <a:ea typeface="Montserrat"/>
                <a:cs typeface="Montserrat"/>
                <a:sym typeface="Montserrat"/>
              </a:rPr>
              <a:t>Prioritize the development and implementation of a </a:t>
            </a:r>
            <a:r>
              <a:rPr lang="en" sz="1400" b="1">
                <a:solidFill>
                  <a:schemeClr val="accent2"/>
                </a:solidFill>
                <a:highlight>
                  <a:schemeClr val="lt1"/>
                </a:highlight>
                <a:latin typeface="Montserrat"/>
                <a:ea typeface="Montserrat"/>
                <a:cs typeface="Montserrat"/>
                <a:sym typeface="Montserrat"/>
              </a:rPr>
              <a:t>true regional transit system</a:t>
            </a:r>
            <a:endParaRPr sz="1400" b="1">
              <a:solidFill>
                <a:schemeClr val="accent2"/>
              </a:solidFill>
              <a:highlight>
                <a:srgbClr val="FFFFFF"/>
              </a:highlight>
              <a:latin typeface="Montserrat"/>
              <a:ea typeface="Montserrat"/>
              <a:cs typeface="Montserrat"/>
              <a:sym typeface="Montserrat"/>
            </a:endParaRPr>
          </a:p>
          <a:p>
            <a:pPr marL="457200" marR="381000" lvl="0" indent="0" algn="l" rtl="0">
              <a:lnSpc>
                <a:spcPct val="115000"/>
              </a:lnSpc>
              <a:spcBef>
                <a:spcPts val="0"/>
              </a:spcBef>
              <a:spcAft>
                <a:spcPts val="0"/>
              </a:spcAft>
              <a:buNone/>
            </a:pPr>
            <a:endParaRPr sz="1400">
              <a:solidFill>
                <a:schemeClr val="accent2"/>
              </a:solidFill>
              <a:highlight>
                <a:srgbClr val="FFFFFF"/>
              </a:highlight>
              <a:latin typeface="Montserrat"/>
              <a:ea typeface="Montserrat"/>
              <a:cs typeface="Montserrat"/>
              <a:sym typeface="Montserrat"/>
            </a:endParaRPr>
          </a:p>
          <a:p>
            <a:pPr marL="457200" marR="381000" lvl="0" indent="-317500" algn="l" rtl="0">
              <a:lnSpc>
                <a:spcPct val="115000"/>
              </a:lnSpc>
              <a:spcBef>
                <a:spcPts val="0"/>
              </a:spcBef>
              <a:spcAft>
                <a:spcPts val="0"/>
              </a:spcAft>
              <a:buClr>
                <a:schemeClr val="accent2"/>
              </a:buClr>
              <a:buSzPts val="1400"/>
              <a:buFont typeface="Montserrat"/>
              <a:buChar char="●"/>
            </a:pPr>
            <a:r>
              <a:rPr lang="en" sz="1400">
                <a:solidFill>
                  <a:schemeClr val="accent2"/>
                </a:solidFill>
                <a:highlight>
                  <a:srgbClr val="FFFFFF"/>
                </a:highlight>
                <a:latin typeface="Montserrat"/>
                <a:ea typeface="Montserrat"/>
                <a:cs typeface="Montserrat"/>
                <a:sym typeface="Montserrat"/>
              </a:rPr>
              <a:t>Provide </a:t>
            </a:r>
            <a:r>
              <a:rPr lang="en" sz="1400" b="1">
                <a:solidFill>
                  <a:schemeClr val="accent2"/>
                </a:solidFill>
                <a:highlight>
                  <a:srgbClr val="FFFFFF"/>
                </a:highlight>
                <a:latin typeface="Montserrat"/>
                <a:ea typeface="Montserrat"/>
                <a:cs typeface="Montserrat"/>
                <a:sym typeface="Montserrat"/>
              </a:rPr>
              <a:t>freedom of access, mobility, and a true alternative</a:t>
            </a:r>
            <a:r>
              <a:rPr lang="en" sz="1400">
                <a:solidFill>
                  <a:schemeClr val="accent2"/>
                </a:solidFill>
                <a:highlight>
                  <a:srgbClr val="FFFFFF"/>
                </a:highlight>
                <a:latin typeface="Montserrat"/>
                <a:ea typeface="Montserrat"/>
                <a:cs typeface="Montserrat"/>
                <a:sym typeface="Montserrat"/>
              </a:rPr>
              <a:t> to driving alone</a:t>
            </a:r>
            <a:endParaRPr sz="1400">
              <a:solidFill>
                <a:schemeClr val="accent2"/>
              </a:solidFill>
              <a:highlight>
                <a:srgbClr val="FFFFFF"/>
              </a:highlight>
              <a:latin typeface="Montserrat"/>
              <a:ea typeface="Montserrat"/>
              <a:cs typeface="Montserrat"/>
              <a:sym typeface="Montserrat"/>
            </a:endParaRPr>
          </a:p>
          <a:p>
            <a:pPr marL="457200" marR="381000" lvl="0" indent="0" algn="l" rtl="0">
              <a:lnSpc>
                <a:spcPct val="115000"/>
              </a:lnSpc>
              <a:spcBef>
                <a:spcPts val="0"/>
              </a:spcBef>
              <a:spcAft>
                <a:spcPts val="0"/>
              </a:spcAft>
              <a:buNone/>
            </a:pPr>
            <a:endParaRPr sz="1400">
              <a:solidFill>
                <a:schemeClr val="accent2"/>
              </a:solidFill>
              <a:highlight>
                <a:srgbClr val="FFFFFF"/>
              </a:highlight>
              <a:latin typeface="Montserrat"/>
              <a:ea typeface="Montserrat"/>
              <a:cs typeface="Montserrat"/>
              <a:sym typeface="Montserrat"/>
            </a:endParaRPr>
          </a:p>
          <a:p>
            <a:pPr marL="457200" marR="381000" lvl="0" indent="-317500" algn="l" rtl="0">
              <a:lnSpc>
                <a:spcPct val="115000"/>
              </a:lnSpc>
              <a:spcBef>
                <a:spcPts val="0"/>
              </a:spcBef>
              <a:spcAft>
                <a:spcPts val="0"/>
              </a:spcAft>
              <a:buClr>
                <a:schemeClr val="accent2"/>
              </a:buClr>
              <a:buSzPts val="1400"/>
              <a:buFont typeface="Montserrat"/>
              <a:buChar char="●"/>
            </a:pPr>
            <a:r>
              <a:rPr lang="en" sz="1400">
                <a:solidFill>
                  <a:schemeClr val="accent2"/>
                </a:solidFill>
                <a:highlight>
                  <a:srgbClr val="FFFFFF"/>
                </a:highlight>
                <a:latin typeface="Montserrat"/>
                <a:ea typeface="Montserrat"/>
                <a:cs typeface="Montserrat"/>
                <a:sym typeface="Montserrat"/>
              </a:rPr>
              <a:t>Solve for existing barriers - including </a:t>
            </a:r>
            <a:r>
              <a:rPr lang="en" sz="1400" b="1">
                <a:solidFill>
                  <a:schemeClr val="accent2"/>
                </a:solidFill>
                <a:highlight>
                  <a:srgbClr val="FFFFFF"/>
                </a:highlight>
                <a:latin typeface="Montserrat"/>
                <a:ea typeface="Montserrat"/>
                <a:cs typeface="Montserrat"/>
                <a:sym typeface="Montserrat"/>
              </a:rPr>
              <a:t>affordability, speed, reliability, and ability to access</a:t>
            </a:r>
            <a:r>
              <a:rPr lang="en" sz="1400">
                <a:solidFill>
                  <a:schemeClr val="accent2"/>
                </a:solidFill>
                <a:highlight>
                  <a:srgbClr val="FFFFFF"/>
                </a:highlight>
                <a:latin typeface="Montserrat"/>
                <a:ea typeface="Montserrat"/>
                <a:cs typeface="Montserrat"/>
                <a:sym typeface="Montserrat"/>
              </a:rPr>
              <a:t> the system</a:t>
            </a:r>
            <a:endParaRPr sz="1400">
              <a:solidFill>
                <a:schemeClr val="accent2"/>
              </a:solidFill>
              <a:highlight>
                <a:srgbClr val="FFFFFF"/>
              </a:highlight>
              <a:latin typeface="Montserrat"/>
              <a:ea typeface="Montserrat"/>
              <a:cs typeface="Montserrat"/>
              <a:sym typeface="Montserrat"/>
            </a:endParaRPr>
          </a:p>
          <a:p>
            <a:pPr marL="457200" marR="381000" lvl="0" indent="0" algn="l" rtl="0">
              <a:lnSpc>
                <a:spcPct val="115000"/>
              </a:lnSpc>
              <a:spcBef>
                <a:spcPts val="0"/>
              </a:spcBef>
              <a:spcAft>
                <a:spcPts val="0"/>
              </a:spcAft>
              <a:buNone/>
            </a:pPr>
            <a:endParaRPr sz="1400">
              <a:solidFill>
                <a:schemeClr val="accent2"/>
              </a:solidFill>
              <a:highlight>
                <a:srgbClr val="FFFFFF"/>
              </a:highlight>
              <a:latin typeface="Montserrat"/>
              <a:ea typeface="Montserrat"/>
              <a:cs typeface="Montserrat"/>
              <a:sym typeface="Montserrat"/>
            </a:endParaRPr>
          </a:p>
          <a:p>
            <a:pPr marL="457200" marR="381000" lvl="0" indent="-317500" algn="l" rtl="0">
              <a:lnSpc>
                <a:spcPct val="115000"/>
              </a:lnSpc>
              <a:spcBef>
                <a:spcPts val="0"/>
              </a:spcBef>
              <a:spcAft>
                <a:spcPts val="0"/>
              </a:spcAft>
              <a:buClr>
                <a:schemeClr val="accent2"/>
              </a:buClr>
              <a:buSzPts val="1400"/>
              <a:buFont typeface="Montserrat"/>
              <a:buChar char="●"/>
            </a:pPr>
            <a:r>
              <a:rPr lang="en" sz="1400" b="1">
                <a:solidFill>
                  <a:schemeClr val="accent2"/>
                </a:solidFill>
                <a:highlight>
                  <a:srgbClr val="FFFFFF"/>
                </a:highlight>
                <a:latin typeface="Montserrat"/>
                <a:ea typeface="Montserrat"/>
                <a:cs typeface="Montserrat"/>
                <a:sym typeface="Montserrat"/>
              </a:rPr>
              <a:t>Support economic development</a:t>
            </a:r>
            <a:r>
              <a:rPr lang="en" sz="1400">
                <a:solidFill>
                  <a:schemeClr val="accent2"/>
                </a:solidFill>
                <a:highlight>
                  <a:srgbClr val="FFFFFF"/>
                </a:highlight>
                <a:latin typeface="Montserrat"/>
                <a:ea typeface="Montserrat"/>
                <a:cs typeface="Montserrat"/>
                <a:sym typeface="Montserrat"/>
              </a:rPr>
              <a:t>: transit allows new areas for housing and business development throughout the 9 counties</a:t>
            </a:r>
            <a:endParaRPr sz="1400">
              <a:solidFill>
                <a:schemeClr val="accent2"/>
              </a:solidFill>
              <a:highlight>
                <a:srgbClr val="FFFFFF"/>
              </a:highlight>
              <a:latin typeface="Montserrat"/>
              <a:ea typeface="Montserrat"/>
              <a:cs typeface="Montserrat"/>
              <a:sym typeface="Montserrat"/>
            </a:endParaRPr>
          </a:p>
          <a:p>
            <a:pPr marL="457200" marR="381000" lvl="0" indent="0" algn="l" rtl="0">
              <a:lnSpc>
                <a:spcPct val="115000"/>
              </a:lnSpc>
              <a:spcBef>
                <a:spcPts val="0"/>
              </a:spcBef>
              <a:spcAft>
                <a:spcPts val="0"/>
              </a:spcAft>
              <a:buNone/>
            </a:pPr>
            <a:endParaRPr sz="1400">
              <a:solidFill>
                <a:schemeClr val="accent2"/>
              </a:solidFill>
              <a:highlight>
                <a:srgbClr val="FFFFFF"/>
              </a:highlight>
              <a:latin typeface="Montserrat"/>
              <a:ea typeface="Montserrat"/>
              <a:cs typeface="Montserrat"/>
              <a:sym typeface="Montserrat"/>
            </a:endParaRPr>
          </a:p>
          <a:p>
            <a:pPr marL="457200" marR="381000" lvl="0" indent="-317500" algn="l" rtl="0">
              <a:lnSpc>
                <a:spcPct val="115000"/>
              </a:lnSpc>
              <a:spcBef>
                <a:spcPts val="0"/>
              </a:spcBef>
              <a:spcAft>
                <a:spcPts val="0"/>
              </a:spcAft>
              <a:buClr>
                <a:schemeClr val="accent2"/>
              </a:buClr>
              <a:buSzPts val="1400"/>
              <a:buFont typeface="Montserrat"/>
              <a:buChar char="●"/>
            </a:pPr>
            <a:r>
              <a:rPr lang="en" sz="1400" b="1">
                <a:solidFill>
                  <a:schemeClr val="accent2"/>
                </a:solidFill>
                <a:highlight>
                  <a:srgbClr val="FFFFFF"/>
                </a:highlight>
                <a:latin typeface="Montserrat"/>
                <a:ea typeface="Montserrat"/>
                <a:cs typeface="Montserrat"/>
                <a:sym typeface="Montserrat"/>
              </a:rPr>
              <a:t>Reduce climate emissions</a:t>
            </a:r>
            <a:r>
              <a:rPr lang="en" sz="1400">
                <a:solidFill>
                  <a:schemeClr val="accent2"/>
                </a:solidFill>
                <a:highlight>
                  <a:srgbClr val="FFFFFF"/>
                </a:highlight>
                <a:latin typeface="Montserrat"/>
                <a:ea typeface="Montserrat"/>
                <a:cs typeface="Montserrat"/>
                <a:sym typeface="Montserrat"/>
              </a:rPr>
              <a:t> and adapt to a changing environment</a:t>
            </a:r>
            <a:endParaRPr sz="1400">
              <a:solidFill>
                <a:schemeClr val="accent2"/>
              </a:solidFill>
              <a:highlight>
                <a:srgbClr val="FFFFFF"/>
              </a:highlight>
              <a:latin typeface="Montserrat"/>
              <a:ea typeface="Montserrat"/>
              <a:cs typeface="Montserrat"/>
              <a:sym typeface="Montserrat"/>
            </a:endParaRPr>
          </a:p>
          <a:p>
            <a:pPr marL="457200" marR="381000" lvl="0" indent="0" algn="l" rtl="0">
              <a:lnSpc>
                <a:spcPct val="115000"/>
              </a:lnSpc>
              <a:spcBef>
                <a:spcPts val="0"/>
              </a:spcBef>
              <a:spcAft>
                <a:spcPts val="0"/>
              </a:spcAft>
              <a:buNone/>
            </a:pPr>
            <a:endParaRPr sz="1400">
              <a:solidFill>
                <a:schemeClr val="accent2"/>
              </a:solidFill>
              <a:highlight>
                <a:srgbClr val="FFFFFF"/>
              </a:highlight>
              <a:latin typeface="Montserrat"/>
              <a:ea typeface="Montserrat"/>
              <a:cs typeface="Montserrat"/>
              <a:sym typeface="Montserrat"/>
            </a:endParaRPr>
          </a:p>
          <a:p>
            <a:pPr marL="0" lvl="0" indent="0" algn="l" rtl="0">
              <a:lnSpc>
                <a:spcPct val="115000"/>
              </a:lnSpc>
              <a:spcBef>
                <a:spcPts val="0"/>
              </a:spcBef>
              <a:spcAft>
                <a:spcPts val="0"/>
              </a:spcAft>
              <a:buClr>
                <a:schemeClr val="dk1"/>
              </a:buClr>
              <a:buSzPts val="1100"/>
              <a:buFont typeface="Arial"/>
              <a:buNone/>
            </a:pPr>
            <a:endParaRPr sz="1400">
              <a:solidFill>
                <a:schemeClr val="dk1"/>
              </a:solidFill>
              <a:latin typeface="Montserrat"/>
              <a:ea typeface="Montserrat"/>
              <a:cs typeface="Montserrat"/>
              <a:sym typeface="Montserrat"/>
            </a:endParaRPr>
          </a:p>
        </p:txBody>
      </p:sp>
      <p:sp>
        <p:nvSpPr>
          <p:cNvPr id="81" name="Google Shape;81;p1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4</a:t>
            </a:fld>
            <a:endParaRPr/>
          </a:p>
        </p:txBody>
      </p:sp>
      <p:pic>
        <p:nvPicPr>
          <p:cNvPr id="82" name="Google Shape;82;p16"/>
          <p:cNvPicPr preferRelativeResize="0"/>
          <p:nvPr/>
        </p:nvPicPr>
        <p:blipFill>
          <a:blip r:embed="rId3">
            <a:alphaModFix/>
          </a:blip>
          <a:stretch>
            <a:fillRect/>
          </a:stretch>
        </p:blipFill>
        <p:spPr>
          <a:xfrm>
            <a:off x="7621025" y="4363937"/>
            <a:ext cx="1149501" cy="7795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7"/>
          <p:cNvSpPr txBox="1">
            <a:spLocks noGrp="1"/>
          </p:cNvSpPr>
          <p:nvPr>
            <p:ph type="ctrTitle"/>
          </p:nvPr>
        </p:nvSpPr>
        <p:spPr>
          <a:xfrm>
            <a:off x="249925" y="246275"/>
            <a:ext cx="8520600" cy="6453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endParaRPr sz="1400"/>
          </a:p>
          <a:p>
            <a:pPr marL="0" lvl="0" indent="0" algn="ctr" rtl="0">
              <a:lnSpc>
                <a:spcPct val="115000"/>
              </a:lnSpc>
              <a:spcBef>
                <a:spcPts val="0"/>
              </a:spcBef>
              <a:spcAft>
                <a:spcPts val="0"/>
              </a:spcAft>
              <a:buClr>
                <a:schemeClr val="dk1"/>
              </a:buClr>
              <a:buSzPts val="1100"/>
              <a:buFont typeface="Arial"/>
              <a:buNone/>
            </a:pPr>
            <a:r>
              <a:rPr lang="en" sz="3000" b="1">
                <a:solidFill>
                  <a:srgbClr val="0B5394"/>
                </a:solidFill>
                <a:latin typeface="Montserrat"/>
                <a:ea typeface="Montserrat"/>
                <a:cs typeface="Montserrat"/>
                <a:sym typeface="Montserrat"/>
              </a:rPr>
              <a:t>Leadership Group Vision</a:t>
            </a:r>
            <a:endParaRPr sz="3000" b="1">
              <a:solidFill>
                <a:srgbClr val="0B5394"/>
              </a:solidFill>
              <a:latin typeface="Montserrat"/>
              <a:ea typeface="Montserrat"/>
              <a:cs typeface="Montserrat"/>
              <a:sym typeface="Montserrat"/>
            </a:endParaRPr>
          </a:p>
        </p:txBody>
      </p:sp>
      <p:sp>
        <p:nvSpPr>
          <p:cNvPr id="88" name="Google Shape;88;p17"/>
          <p:cNvSpPr txBox="1">
            <a:spLocks noGrp="1"/>
          </p:cNvSpPr>
          <p:nvPr>
            <p:ph type="subTitle" idx="1"/>
          </p:nvPr>
        </p:nvSpPr>
        <p:spPr>
          <a:xfrm>
            <a:off x="420600" y="745725"/>
            <a:ext cx="8302800" cy="3159900"/>
          </a:xfrm>
          <a:prstGeom prst="rect">
            <a:avLst/>
          </a:prstGeom>
          <a:solidFill>
            <a:srgbClr val="FFFFFF"/>
          </a:solidFill>
        </p:spPr>
        <p:txBody>
          <a:bodyPr spcFirstLastPara="1" wrap="square" lIns="91425" tIns="91425" rIns="91425" bIns="91425" anchor="t" anchorCtr="0">
            <a:noAutofit/>
          </a:bodyPr>
          <a:lstStyle/>
          <a:p>
            <a:pPr marL="457200" marR="381000" lvl="0" indent="-317500" algn="l" rtl="0">
              <a:lnSpc>
                <a:spcPct val="115000"/>
              </a:lnSpc>
              <a:spcBef>
                <a:spcPts val="0"/>
              </a:spcBef>
              <a:spcAft>
                <a:spcPts val="0"/>
              </a:spcAft>
              <a:buClr>
                <a:schemeClr val="accent2"/>
              </a:buClr>
              <a:buSzPts val="1400"/>
              <a:buFont typeface="Montserrat"/>
              <a:buChar char="●"/>
            </a:pPr>
            <a:r>
              <a:rPr lang="en" sz="1400">
                <a:solidFill>
                  <a:schemeClr val="accent2"/>
                </a:solidFill>
                <a:highlight>
                  <a:schemeClr val="lt1"/>
                </a:highlight>
                <a:latin typeface="Montserrat"/>
                <a:ea typeface="Montserrat"/>
                <a:cs typeface="Montserrat"/>
                <a:sym typeface="Montserrat"/>
              </a:rPr>
              <a:t>Bay Area residents deserve a world-class, integrated, seamless transit system that connects and extends BART, Caltrain, the Altamont Commuter Express, SF Muni, VTA Light Rail, SMART, Amtrak, the Capitol Corridors, Ferries, Bikes and buses; to provide reliable, safe and efficient service for those who are transit dependent, and compelling enough to lure those of us who are current car commuters out of our automobiles.</a:t>
            </a:r>
            <a:endParaRPr sz="1400">
              <a:solidFill>
                <a:schemeClr val="accent2"/>
              </a:solidFill>
              <a:highlight>
                <a:srgbClr val="FFFFFF"/>
              </a:highlight>
              <a:latin typeface="Montserrat"/>
              <a:ea typeface="Montserrat"/>
              <a:cs typeface="Montserrat"/>
              <a:sym typeface="Montserrat"/>
            </a:endParaRPr>
          </a:p>
          <a:p>
            <a:pPr marL="457200" marR="381000" lvl="0" indent="0" algn="l" rtl="0">
              <a:lnSpc>
                <a:spcPct val="115000"/>
              </a:lnSpc>
              <a:spcBef>
                <a:spcPts val="0"/>
              </a:spcBef>
              <a:spcAft>
                <a:spcPts val="0"/>
              </a:spcAft>
              <a:buNone/>
            </a:pPr>
            <a:endParaRPr sz="1400">
              <a:solidFill>
                <a:schemeClr val="accent2"/>
              </a:solidFill>
              <a:highlight>
                <a:srgbClr val="FFFFFF"/>
              </a:highlight>
              <a:latin typeface="Montserrat"/>
              <a:ea typeface="Montserrat"/>
              <a:cs typeface="Montserrat"/>
              <a:sym typeface="Montserrat"/>
            </a:endParaRPr>
          </a:p>
          <a:p>
            <a:pPr marL="0" lvl="0" indent="0" algn="l" rtl="0">
              <a:lnSpc>
                <a:spcPct val="115000"/>
              </a:lnSpc>
              <a:spcBef>
                <a:spcPts val="0"/>
              </a:spcBef>
              <a:spcAft>
                <a:spcPts val="0"/>
              </a:spcAft>
              <a:buClr>
                <a:schemeClr val="dk1"/>
              </a:buClr>
              <a:buSzPts val="1100"/>
              <a:buFont typeface="Arial"/>
              <a:buNone/>
            </a:pPr>
            <a:endParaRPr sz="1400">
              <a:solidFill>
                <a:schemeClr val="dk1"/>
              </a:solidFill>
              <a:latin typeface="Montserrat"/>
              <a:ea typeface="Montserrat"/>
              <a:cs typeface="Montserrat"/>
              <a:sym typeface="Montserrat"/>
            </a:endParaRPr>
          </a:p>
        </p:txBody>
      </p:sp>
      <p:sp>
        <p:nvSpPr>
          <p:cNvPr id="89" name="Google Shape;89;p1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5</a:t>
            </a:fld>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3"/>
        <p:cNvGrpSpPr/>
        <p:nvPr/>
      </p:nvGrpSpPr>
      <p:grpSpPr>
        <a:xfrm>
          <a:off x="0" y="0"/>
          <a:ext cx="0" cy="0"/>
          <a:chOff x="0" y="0"/>
          <a:chExt cx="0" cy="0"/>
        </a:xfrm>
      </p:grpSpPr>
      <p:sp>
        <p:nvSpPr>
          <p:cNvPr id="94" name="Google Shape;94;p18"/>
          <p:cNvSpPr txBox="1">
            <a:spLocks noGrp="1"/>
          </p:cNvSpPr>
          <p:nvPr>
            <p:ph type="ctrTitle"/>
          </p:nvPr>
        </p:nvSpPr>
        <p:spPr>
          <a:xfrm>
            <a:off x="249925" y="246275"/>
            <a:ext cx="8520600" cy="6453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endParaRPr sz="1400"/>
          </a:p>
          <a:p>
            <a:pPr marL="0" lvl="0" indent="0" algn="ctr" rtl="0">
              <a:lnSpc>
                <a:spcPct val="115000"/>
              </a:lnSpc>
              <a:spcBef>
                <a:spcPts val="0"/>
              </a:spcBef>
              <a:spcAft>
                <a:spcPts val="0"/>
              </a:spcAft>
              <a:buClr>
                <a:schemeClr val="dk1"/>
              </a:buClr>
              <a:buSzPts val="1100"/>
              <a:buFont typeface="Arial"/>
              <a:buNone/>
            </a:pPr>
            <a:r>
              <a:rPr lang="en" sz="3000" b="1">
                <a:solidFill>
                  <a:srgbClr val="0B5394"/>
                </a:solidFill>
                <a:latin typeface="Montserrat"/>
                <a:ea typeface="Montserrat"/>
                <a:cs typeface="Montserrat"/>
                <a:sym typeface="Montserrat"/>
              </a:rPr>
              <a:t>Outreach Touch Points </a:t>
            </a:r>
            <a:endParaRPr sz="3000" b="1">
              <a:solidFill>
                <a:srgbClr val="0B5394"/>
              </a:solidFill>
              <a:latin typeface="Montserrat"/>
              <a:ea typeface="Montserrat"/>
              <a:cs typeface="Montserrat"/>
              <a:sym typeface="Montserrat"/>
            </a:endParaRPr>
          </a:p>
        </p:txBody>
      </p:sp>
      <p:sp>
        <p:nvSpPr>
          <p:cNvPr id="95" name="Google Shape;95;p18"/>
          <p:cNvSpPr txBox="1">
            <a:spLocks noGrp="1"/>
          </p:cNvSpPr>
          <p:nvPr>
            <p:ph type="subTitle" idx="1"/>
          </p:nvPr>
        </p:nvSpPr>
        <p:spPr>
          <a:xfrm>
            <a:off x="420600" y="991800"/>
            <a:ext cx="8302800" cy="3159900"/>
          </a:xfrm>
          <a:prstGeom prst="rect">
            <a:avLst/>
          </a:prstGeom>
          <a:solidFill>
            <a:srgbClr val="FFFFFF"/>
          </a:solidFill>
        </p:spPr>
        <p:txBody>
          <a:bodyPr spcFirstLastPara="1" wrap="square" lIns="91425" tIns="91425" rIns="91425" bIns="91425" anchor="t" anchorCtr="0">
            <a:noAutofit/>
          </a:bodyPr>
          <a:lstStyle/>
          <a:p>
            <a:pPr marL="0" lvl="0" indent="0" algn="l" rtl="0">
              <a:spcBef>
                <a:spcPts val="0"/>
              </a:spcBef>
              <a:spcAft>
                <a:spcPts val="0"/>
              </a:spcAft>
              <a:buNone/>
            </a:pPr>
            <a:r>
              <a:rPr lang="en" sz="1300" b="1">
                <a:solidFill>
                  <a:schemeClr val="dk1"/>
                </a:solidFill>
                <a:latin typeface="Montserrat"/>
                <a:ea typeface="Montserrat"/>
                <a:cs typeface="Montserrat"/>
                <a:sym typeface="Montserrat"/>
              </a:rPr>
              <a:t>Recurring Meetings</a:t>
            </a:r>
            <a:endParaRPr sz="1300" b="1">
              <a:solidFill>
                <a:schemeClr val="dk1"/>
              </a:solidFill>
              <a:latin typeface="Montserrat"/>
              <a:ea typeface="Montserrat"/>
              <a:cs typeface="Montserrat"/>
              <a:sym typeface="Montserrat"/>
            </a:endParaRPr>
          </a:p>
          <a:p>
            <a:pPr marL="457200" lvl="0" indent="-311150" algn="l" rtl="0">
              <a:spcBef>
                <a:spcPts val="6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Operators and County Transportation Agencies</a:t>
            </a:r>
            <a:endParaRPr sz="1300">
              <a:solidFill>
                <a:schemeClr val="dk1"/>
              </a:solidFill>
              <a:latin typeface="Montserrat"/>
              <a:ea typeface="Montserrat"/>
              <a:cs typeface="Montserrat"/>
              <a:sym typeface="Montserrat"/>
            </a:endParaRPr>
          </a:p>
          <a:p>
            <a:pPr marL="457200" lvl="0" indent="-311150" algn="l" rtl="0">
              <a:spcBef>
                <a:spcPts val="6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MTC</a:t>
            </a:r>
            <a:endParaRPr sz="1300">
              <a:solidFill>
                <a:schemeClr val="dk1"/>
              </a:solidFill>
              <a:latin typeface="Montserrat"/>
              <a:ea typeface="Montserrat"/>
              <a:cs typeface="Montserrat"/>
              <a:sym typeface="Montserrat"/>
            </a:endParaRPr>
          </a:p>
          <a:p>
            <a:pPr marL="457200" lvl="0" indent="-311150" algn="l" rtl="0">
              <a:spcBef>
                <a:spcPts val="6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Local Transportation Leaders and Stakeholders</a:t>
            </a:r>
            <a:endParaRPr sz="1300">
              <a:solidFill>
                <a:schemeClr val="dk1"/>
              </a:solidFill>
              <a:latin typeface="Montserrat"/>
              <a:ea typeface="Montserrat"/>
              <a:cs typeface="Montserrat"/>
              <a:sym typeface="Montserrat"/>
            </a:endParaRPr>
          </a:p>
          <a:p>
            <a:pPr marL="457200" lvl="0" indent="-311150" algn="l" rtl="0">
              <a:spcBef>
                <a:spcPts val="6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Business Leaders</a:t>
            </a:r>
            <a:endParaRPr sz="1300">
              <a:solidFill>
                <a:schemeClr val="dk1"/>
              </a:solidFill>
              <a:latin typeface="Montserrat"/>
              <a:ea typeface="Montserrat"/>
              <a:cs typeface="Montserrat"/>
              <a:sym typeface="Montserrat"/>
            </a:endParaRPr>
          </a:p>
          <a:p>
            <a:pPr marL="457200" lvl="0" indent="-311150" algn="l" rtl="0">
              <a:spcBef>
                <a:spcPts val="6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Equity and Transit Coalition </a:t>
            </a:r>
            <a:endParaRPr sz="1300">
              <a:solidFill>
                <a:schemeClr val="dk1"/>
              </a:solidFill>
              <a:latin typeface="Montserrat"/>
              <a:ea typeface="Montserrat"/>
              <a:cs typeface="Montserrat"/>
              <a:sym typeface="Montserrat"/>
            </a:endParaRPr>
          </a:p>
          <a:p>
            <a:pPr marL="457200" lvl="0" indent="-311150" algn="l" rtl="0">
              <a:spcBef>
                <a:spcPts val="6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Labor</a:t>
            </a:r>
            <a:endParaRPr sz="1300">
              <a:solidFill>
                <a:schemeClr val="dk1"/>
              </a:solidFill>
              <a:latin typeface="Montserrat"/>
              <a:ea typeface="Montserrat"/>
              <a:cs typeface="Montserrat"/>
              <a:sym typeface="Montserrat"/>
            </a:endParaRPr>
          </a:p>
          <a:p>
            <a:pPr marL="457200" lvl="0" indent="-311150" algn="l" rtl="0">
              <a:spcBef>
                <a:spcPts val="6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Environmental Groups</a:t>
            </a:r>
            <a:endParaRPr sz="1300">
              <a:solidFill>
                <a:schemeClr val="dk1"/>
              </a:solidFill>
              <a:latin typeface="Montserrat"/>
              <a:ea typeface="Montserrat"/>
              <a:cs typeface="Montserrat"/>
              <a:sym typeface="Montserrat"/>
            </a:endParaRPr>
          </a:p>
          <a:p>
            <a:pPr marL="0" lvl="0" indent="0" algn="l" rtl="0">
              <a:spcBef>
                <a:spcPts val="600"/>
              </a:spcBef>
              <a:spcAft>
                <a:spcPts val="0"/>
              </a:spcAft>
              <a:buNone/>
            </a:pPr>
            <a:endParaRPr sz="1300" b="1">
              <a:solidFill>
                <a:schemeClr val="dk1"/>
              </a:solidFill>
              <a:latin typeface="Montserrat"/>
              <a:ea typeface="Montserrat"/>
              <a:cs typeface="Montserrat"/>
              <a:sym typeface="Montserrat"/>
            </a:endParaRPr>
          </a:p>
          <a:p>
            <a:pPr marL="0" lvl="0" indent="0" algn="l" rtl="0">
              <a:spcBef>
                <a:spcPts val="0"/>
              </a:spcBef>
              <a:spcAft>
                <a:spcPts val="0"/>
              </a:spcAft>
              <a:buNone/>
            </a:pPr>
            <a:r>
              <a:rPr lang="en" sz="1300" b="1">
                <a:solidFill>
                  <a:schemeClr val="dk1"/>
                </a:solidFill>
                <a:latin typeface="Montserrat"/>
                <a:ea typeface="Montserrat"/>
                <a:cs typeface="Montserrat"/>
                <a:sym typeface="Montserrat"/>
              </a:rPr>
              <a:t>Public Outreach</a:t>
            </a:r>
            <a:endParaRPr sz="1300">
              <a:solidFill>
                <a:schemeClr val="dk1"/>
              </a:solidFill>
              <a:latin typeface="Montserrat"/>
              <a:ea typeface="Montserrat"/>
              <a:cs typeface="Montserrat"/>
              <a:sym typeface="Montserrat"/>
            </a:endParaRPr>
          </a:p>
          <a:p>
            <a:pPr marL="457200" lvl="0" indent="-311150" algn="l" rtl="0">
              <a:lnSpc>
                <a:spcPct val="115000"/>
              </a:lnSpc>
              <a:spcBef>
                <a:spcPts val="6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Outreach forums in fall 2019</a:t>
            </a:r>
            <a:endParaRPr sz="1300">
              <a:solidFill>
                <a:schemeClr val="dk1"/>
              </a:solidFill>
              <a:latin typeface="Montserrat"/>
              <a:ea typeface="Montserrat"/>
              <a:cs typeface="Montserrat"/>
              <a:sym typeface="Montserrat"/>
            </a:endParaRPr>
          </a:p>
          <a:p>
            <a:pPr marL="457200" lvl="0" indent="-311150" algn="l" rtl="0">
              <a:lnSpc>
                <a:spcPct val="115000"/>
              </a:lnSpc>
              <a:spcBef>
                <a:spcPts val="6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Board presentations </a:t>
            </a:r>
            <a:endParaRPr sz="1300">
              <a:solidFill>
                <a:schemeClr val="dk1"/>
              </a:solidFill>
              <a:latin typeface="Montserrat"/>
              <a:ea typeface="Montserrat"/>
              <a:cs typeface="Montserrat"/>
              <a:sym typeface="Montserrat"/>
            </a:endParaRPr>
          </a:p>
          <a:p>
            <a:pPr marL="457200" lvl="0" indent="-311150" algn="l" rtl="0">
              <a:lnSpc>
                <a:spcPct val="115000"/>
              </a:lnSpc>
              <a:spcBef>
                <a:spcPts val="600"/>
              </a:spcBef>
              <a:spcAft>
                <a:spcPts val="0"/>
              </a:spcAft>
              <a:buClr>
                <a:schemeClr val="dk1"/>
              </a:buClr>
              <a:buSzPts val="1300"/>
              <a:buFont typeface="Montserrat"/>
              <a:buChar char="●"/>
            </a:pPr>
            <a:r>
              <a:rPr lang="en" sz="1300">
                <a:solidFill>
                  <a:schemeClr val="dk1"/>
                </a:solidFill>
                <a:latin typeface="Montserrat"/>
                <a:ea typeface="Montserrat"/>
                <a:cs typeface="Montserrat"/>
                <a:sym typeface="Montserrat"/>
              </a:rPr>
              <a:t>Survey</a:t>
            </a:r>
            <a:endParaRPr sz="1300">
              <a:solidFill>
                <a:schemeClr val="dk1"/>
              </a:solidFill>
              <a:latin typeface="Montserrat"/>
              <a:ea typeface="Montserrat"/>
              <a:cs typeface="Montserrat"/>
              <a:sym typeface="Montserrat"/>
            </a:endParaRPr>
          </a:p>
          <a:p>
            <a:pPr marL="457200" marR="381000" lvl="0" indent="0" algn="l" rtl="0">
              <a:lnSpc>
                <a:spcPct val="115000"/>
              </a:lnSpc>
              <a:spcBef>
                <a:spcPts val="600"/>
              </a:spcBef>
              <a:spcAft>
                <a:spcPts val="0"/>
              </a:spcAft>
              <a:buNone/>
            </a:pPr>
            <a:endParaRPr sz="1400">
              <a:solidFill>
                <a:schemeClr val="accent2"/>
              </a:solidFill>
              <a:highlight>
                <a:srgbClr val="FFFFFF"/>
              </a:highlight>
              <a:latin typeface="Montserrat"/>
              <a:ea typeface="Montserrat"/>
              <a:cs typeface="Montserrat"/>
              <a:sym typeface="Montserrat"/>
            </a:endParaRPr>
          </a:p>
          <a:p>
            <a:pPr marL="0" lvl="0" indent="0" algn="l" rtl="0">
              <a:lnSpc>
                <a:spcPct val="115000"/>
              </a:lnSpc>
              <a:spcBef>
                <a:spcPts val="0"/>
              </a:spcBef>
              <a:spcAft>
                <a:spcPts val="0"/>
              </a:spcAft>
              <a:buClr>
                <a:schemeClr val="dk1"/>
              </a:buClr>
              <a:buSzPts val="1100"/>
              <a:buFont typeface="Arial"/>
              <a:buNone/>
            </a:pPr>
            <a:endParaRPr sz="1400">
              <a:solidFill>
                <a:schemeClr val="dk1"/>
              </a:solidFill>
              <a:latin typeface="Montserrat"/>
              <a:ea typeface="Montserrat"/>
              <a:cs typeface="Montserrat"/>
              <a:sym typeface="Montserrat"/>
            </a:endParaRPr>
          </a:p>
        </p:txBody>
      </p:sp>
      <p:sp>
        <p:nvSpPr>
          <p:cNvPr id="96" name="Google Shape;96;p1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6</a:t>
            </a:fld>
            <a:endParaRPr/>
          </a:p>
        </p:txBody>
      </p:sp>
      <p:pic>
        <p:nvPicPr>
          <p:cNvPr id="97" name="Google Shape;97;p18"/>
          <p:cNvPicPr preferRelativeResize="0"/>
          <p:nvPr/>
        </p:nvPicPr>
        <p:blipFill>
          <a:blip r:embed="rId3">
            <a:alphaModFix/>
          </a:blip>
          <a:stretch>
            <a:fillRect/>
          </a:stretch>
        </p:blipFill>
        <p:spPr>
          <a:xfrm>
            <a:off x="7621025" y="4363937"/>
            <a:ext cx="1149501" cy="7795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19"/>
          <p:cNvSpPr txBox="1">
            <a:spLocks noGrp="1"/>
          </p:cNvSpPr>
          <p:nvPr>
            <p:ph type="body" idx="1"/>
          </p:nvPr>
        </p:nvSpPr>
        <p:spPr>
          <a:xfrm>
            <a:off x="311700" y="1321300"/>
            <a:ext cx="3999900" cy="3416400"/>
          </a:xfrm>
          <a:prstGeom prst="rect">
            <a:avLst/>
          </a:prstGeom>
        </p:spPr>
        <p:txBody>
          <a:bodyPr spcFirstLastPara="1" wrap="square" lIns="91425" tIns="91425" rIns="91425" bIns="91425" anchor="t" anchorCtr="0">
            <a:noAutofit/>
          </a:bodyPr>
          <a:lstStyle/>
          <a:p>
            <a:pPr marL="457200" lvl="0" indent="-330200" algn="l" rtl="0">
              <a:lnSpc>
                <a:spcPct val="10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Focus on transit </a:t>
            </a:r>
            <a:endParaRPr sz="1600">
              <a:solidFill>
                <a:schemeClr val="dk1"/>
              </a:solidFill>
              <a:latin typeface="Montserrat"/>
              <a:ea typeface="Montserrat"/>
              <a:cs typeface="Montserrat"/>
              <a:sym typeface="Montserrat"/>
            </a:endParaRPr>
          </a:p>
          <a:p>
            <a:pPr marL="0" lvl="0" indent="0" algn="l" rtl="0">
              <a:lnSpc>
                <a:spcPct val="100000"/>
              </a:lnSpc>
              <a:spcBef>
                <a:spcPts val="0"/>
              </a:spcBef>
              <a:spcAft>
                <a:spcPts val="0"/>
              </a:spcAft>
              <a:buClr>
                <a:schemeClr val="dk1"/>
              </a:buClr>
              <a:buSzPts val="1100"/>
              <a:buFont typeface="Arial"/>
              <a:buNone/>
            </a:pPr>
            <a:endParaRPr sz="1600">
              <a:solidFill>
                <a:schemeClr val="dk1"/>
              </a:solidFill>
              <a:latin typeface="Montserrat"/>
              <a:ea typeface="Montserrat"/>
              <a:cs typeface="Montserrat"/>
              <a:sym typeface="Montserrat"/>
            </a:endParaRPr>
          </a:p>
          <a:p>
            <a:pPr marL="457200" lvl="0" indent="-330200" algn="l" rtl="0">
              <a:lnSpc>
                <a:spcPct val="10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Integrate public transit system into one fast, user-friendly system </a:t>
            </a:r>
            <a:endParaRPr sz="1600">
              <a:solidFill>
                <a:schemeClr val="dk1"/>
              </a:solidFill>
              <a:latin typeface="Montserrat"/>
              <a:ea typeface="Montserrat"/>
              <a:cs typeface="Montserrat"/>
              <a:sym typeface="Montserrat"/>
            </a:endParaRPr>
          </a:p>
          <a:p>
            <a:pPr marL="0" lvl="0" indent="0" algn="l" rtl="0">
              <a:lnSpc>
                <a:spcPct val="100000"/>
              </a:lnSpc>
              <a:spcBef>
                <a:spcPts val="0"/>
              </a:spcBef>
              <a:spcAft>
                <a:spcPts val="0"/>
              </a:spcAft>
              <a:buClr>
                <a:schemeClr val="dk1"/>
              </a:buClr>
              <a:buSzPts val="1100"/>
              <a:buFont typeface="Arial"/>
              <a:buNone/>
            </a:pPr>
            <a:endParaRPr sz="1600">
              <a:solidFill>
                <a:schemeClr val="dk1"/>
              </a:solidFill>
              <a:latin typeface="Montserrat"/>
              <a:ea typeface="Montserrat"/>
              <a:cs typeface="Montserrat"/>
              <a:sym typeface="Montserrat"/>
            </a:endParaRPr>
          </a:p>
          <a:p>
            <a:pPr marL="457200" lvl="0" indent="-330200" algn="l" rtl="0">
              <a:lnSpc>
                <a:spcPct val="10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Regional express buses running on fast express lanes</a:t>
            </a:r>
            <a:endParaRPr sz="1600">
              <a:solidFill>
                <a:schemeClr val="dk1"/>
              </a:solidFill>
              <a:latin typeface="Montserrat"/>
              <a:ea typeface="Montserrat"/>
              <a:cs typeface="Montserrat"/>
              <a:sym typeface="Montserrat"/>
            </a:endParaRPr>
          </a:p>
          <a:p>
            <a:pPr marL="457200" lvl="0" indent="0" algn="l" rtl="0">
              <a:lnSpc>
                <a:spcPct val="100000"/>
              </a:lnSpc>
              <a:spcBef>
                <a:spcPts val="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0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Discount fares </a:t>
            </a:r>
            <a:endParaRPr sz="1600">
              <a:solidFill>
                <a:schemeClr val="dk1"/>
              </a:solidFill>
              <a:latin typeface="Montserrat"/>
              <a:ea typeface="Montserrat"/>
              <a:cs typeface="Montserrat"/>
              <a:sym typeface="Montserrat"/>
            </a:endParaRPr>
          </a:p>
          <a:p>
            <a:pPr marL="457200" lvl="0" indent="0" algn="l" rtl="0">
              <a:lnSpc>
                <a:spcPct val="100000"/>
              </a:lnSpc>
              <a:spcBef>
                <a:spcPts val="0"/>
              </a:spcBef>
              <a:spcAft>
                <a:spcPts val="0"/>
              </a:spcAft>
              <a:buNone/>
            </a:pPr>
            <a:endParaRPr sz="1600">
              <a:solidFill>
                <a:schemeClr val="dk1"/>
              </a:solidFill>
              <a:latin typeface="Montserrat"/>
              <a:ea typeface="Montserrat"/>
              <a:cs typeface="Montserrat"/>
              <a:sym typeface="Montserrat"/>
            </a:endParaRPr>
          </a:p>
          <a:p>
            <a:pPr marL="0" lvl="0" indent="0" algn="l" rtl="0">
              <a:spcBef>
                <a:spcPts val="0"/>
              </a:spcBef>
              <a:spcAft>
                <a:spcPts val="1600"/>
              </a:spcAft>
              <a:buNone/>
            </a:pPr>
            <a:endParaRPr/>
          </a:p>
        </p:txBody>
      </p:sp>
      <p:sp>
        <p:nvSpPr>
          <p:cNvPr id="103" name="Google Shape;103;p19"/>
          <p:cNvSpPr txBox="1">
            <a:spLocks noGrp="1"/>
          </p:cNvSpPr>
          <p:nvPr>
            <p:ph type="body" idx="2"/>
          </p:nvPr>
        </p:nvSpPr>
        <p:spPr>
          <a:xfrm>
            <a:off x="4832400" y="1321300"/>
            <a:ext cx="3999900" cy="3416400"/>
          </a:xfrm>
          <a:prstGeom prst="rect">
            <a:avLst/>
          </a:prstGeom>
        </p:spPr>
        <p:txBody>
          <a:bodyPr spcFirstLastPara="1" wrap="square" lIns="91425" tIns="91425" rIns="91425" bIns="91425" anchor="t" anchorCtr="0">
            <a:noAutofit/>
          </a:bodyPr>
          <a:lstStyle/>
          <a:p>
            <a:pPr marL="457200" lvl="0" indent="-330200" algn="l" rtl="0">
              <a:lnSpc>
                <a:spcPct val="10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Walk and bicycle access </a:t>
            </a:r>
            <a:endParaRPr sz="1600">
              <a:solidFill>
                <a:schemeClr val="dk1"/>
              </a:solidFill>
              <a:latin typeface="Montserrat"/>
              <a:ea typeface="Montserrat"/>
              <a:cs typeface="Montserrat"/>
              <a:sym typeface="Montserrat"/>
            </a:endParaRPr>
          </a:p>
          <a:p>
            <a:pPr marL="0" lvl="0" indent="0" algn="l" rtl="0">
              <a:lnSpc>
                <a:spcPct val="100000"/>
              </a:lnSpc>
              <a:spcBef>
                <a:spcPts val="0"/>
              </a:spcBef>
              <a:spcAft>
                <a:spcPts val="0"/>
              </a:spcAft>
              <a:buClr>
                <a:schemeClr val="dk1"/>
              </a:buClr>
              <a:buSzPts val="1100"/>
              <a:buFont typeface="Arial"/>
              <a:buNone/>
            </a:pPr>
            <a:endParaRPr sz="1600">
              <a:solidFill>
                <a:schemeClr val="dk1"/>
              </a:solidFill>
              <a:latin typeface="Montserrat"/>
              <a:ea typeface="Montserrat"/>
              <a:cs typeface="Montserrat"/>
              <a:sym typeface="Montserrat"/>
            </a:endParaRPr>
          </a:p>
          <a:p>
            <a:pPr marL="457200" lvl="0" indent="-330200" algn="l" rtl="0">
              <a:lnSpc>
                <a:spcPct val="10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Use emerging mobilities to provide flexible transportation</a:t>
            </a:r>
            <a:endParaRPr sz="1600">
              <a:solidFill>
                <a:schemeClr val="dk1"/>
              </a:solidFill>
              <a:latin typeface="Montserrat"/>
              <a:ea typeface="Montserrat"/>
              <a:cs typeface="Montserrat"/>
              <a:sym typeface="Montserrat"/>
            </a:endParaRPr>
          </a:p>
          <a:p>
            <a:pPr marL="457200" lvl="0" indent="0" algn="l" rtl="0">
              <a:lnSpc>
                <a:spcPct val="100000"/>
              </a:lnSpc>
              <a:spcBef>
                <a:spcPts val="0"/>
              </a:spcBef>
              <a:spcAft>
                <a:spcPts val="0"/>
              </a:spcAft>
              <a:buNone/>
            </a:pPr>
            <a:endParaRPr sz="1600">
              <a:solidFill>
                <a:schemeClr val="dk1"/>
              </a:solidFill>
              <a:latin typeface="Montserrat"/>
              <a:ea typeface="Montserrat"/>
              <a:cs typeface="Montserrat"/>
              <a:sym typeface="Montserrat"/>
            </a:endParaRPr>
          </a:p>
          <a:p>
            <a:pPr marL="457200" lvl="0" indent="-330200" algn="l" rtl="0">
              <a:lnSpc>
                <a:spcPct val="100000"/>
              </a:lnSpc>
              <a:spcBef>
                <a:spcPts val="0"/>
              </a:spcBef>
              <a:spcAft>
                <a:spcPts val="0"/>
              </a:spcAft>
              <a:buClr>
                <a:schemeClr val="dk1"/>
              </a:buClr>
              <a:buSzPts val="1600"/>
              <a:buFont typeface="Montserrat"/>
              <a:buChar char="●"/>
            </a:pPr>
            <a:r>
              <a:rPr lang="en" sz="1600">
                <a:solidFill>
                  <a:schemeClr val="dk1"/>
                </a:solidFill>
                <a:latin typeface="Montserrat"/>
                <a:ea typeface="Montserrat"/>
                <a:cs typeface="Montserrat"/>
                <a:sym typeface="Montserrat"/>
              </a:rPr>
              <a:t>Funding for climate adaptation</a:t>
            </a:r>
            <a:endParaRPr sz="1600">
              <a:solidFill>
                <a:schemeClr val="dk1"/>
              </a:solidFill>
              <a:latin typeface="Montserrat"/>
              <a:ea typeface="Montserrat"/>
              <a:cs typeface="Montserrat"/>
              <a:sym typeface="Montserrat"/>
            </a:endParaRPr>
          </a:p>
          <a:p>
            <a:pPr marL="0" lvl="0" indent="0" algn="l" rtl="0">
              <a:lnSpc>
                <a:spcPct val="100000"/>
              </a:lnSpc>
              <a:spcBef>
                <a:spcPts val="0"/>
              </a:spcBef>
              <a:spcAft>
                <a:spcPts val="0"/>
              </a:spcAft>
              <a:buNone/>
            </a:pPr>
            <a:endParaRPr sz="1600">
              <a:solidFill>
                <a:schemeClr val="dk1"/>
              </a:solidFill>
              <a:latin typeface="Montserrat"/>
              <a:ea typeface="Montserrat"/>
              <a:cs typeface="Montserrat"/>
              <a:sym typeface="Montserrat"/>
            </a:endParaRPr>
          </a:p>
        </p:txBody>
      </p:sp>
      <p:sp>
        <p:nvSpPr>
          <p:cNvPr id="104" name="Google Shape;104;p1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7</a:t>
            </a:fld>
            <a:endParaRPr/>
          </a:p>
        </p:txBody>
      </p:sp>
      <p:sp>
        <p:nvSpPr>
          <p:cNvPr id="105" name="Google Shape;105;p19"/>
          <p:cNvSpPr txBox="1">
            <a:spLocks noGrp="1"/>
          </p:cNvSpPr>
          <p:nvPr>
            <p:ph type="title"/>
          </p:nvPr>
        </p:nvSpPr>
        <p:spPr>
          <a:xfrm>
            <a:off x="311700" y="482025"/>
            <a:ext cx="8520600" cy="572700"/>
          </a:xfrm>
          <a:prstGeom prst="rect">
            <a:avLst/>
          </a:prstGeom>
        </p:spPr>
        <p:txBody>
          <a:bodyPr spcFirstLastPara="1" wrap="square" lIns="91425" tIns="91425" rIns="91425" bIns="91425" anchor="t" anchorCtr="0">
            <a:noAutofit/>
          </a:bodyPr>
          <a:lstStyle/>
          <a:p>
            <a:pPr marL="0" lvl="0" indent="0" algn="ctr" rtl="0">
              <a:lnSpc>
                <a:spcPct val="115000"/>
              </a:lnSpc>
              <a:spcBef>
                <a:spcPts val="0"/>
              </a:spcBef>
              <a:spcAft>
                <a:spcPts val="0"/>
              </a:spcAft>
              <a:buNone/>
            </a:pPr>
            <a:r>
              <a:rPr lang="en" sz="3000" b="1">
                <a:solidFill>
                  <a:srgbClr val="0B5394"/>
                </a:solidFill>
                <a:latin typeface="Montserrat"/>
                <a:ea typeface="Montserrat"/>
                <a:cs typeface="Montserrat"/>
                <a:sym typeface="Montserrat"/>
              </a:rPr>
              <a:t>Feedback from Outreach to Date</a:t>
            </a:r>
            <a:endParaRPr/>
          </a:p>
        </p:txBody>
      </p:sp>
      <p:pic>
        <p:nvPicPr>
          <p:cNvPr id="106" name="Google Shape;106;p19"/>
          <p:cNvPicPr preferRelativeResize="0"/>
          <p:nvPr/>
        </p:nvPicPr>
        <p:blipFill>
          <a:blip r:embed="rId3">
            <a:alphaModFix/>
          </a:blip>
          <a:stretch>
            <a:fillRect/>
          </a:stretch>
        </p:blipFill>
        <p:spPr>
          <a:xfrm>
            <a:off x="7621025" y="4363937"/>
            <a:ext cx="1149501" cy="7795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0"/>
          <p:cNvSpPr txBox="1">
            <a:spLocks noGrp="1"/>
          </p:cNvSpPr>
          <p:nvPr>
            <p:ph type="ctrTitle"/>
          </p:nvPr>
        </p:nvSpPr>
        <p:spPr>
          <a:xfrm>
            <a:off x="249925" y="326300"/>
            <a:ext cx="8520600" cy="6453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endParaRPr sz="1400"/>
          </a:p>
          <a:p>
            <a:pPr marL="0" lvl="0" indent="0" algn="ctr" rtl="0">
              <a:lnSpc>
                <a:spcPct val="115000"/>
              </a:lnSpc>
              <a:spcBef>
                <a:spcPts val="0"/>
              </a:spcBef>
              <a:spcAft>
                <a:spcPts val="0"/>
              </a:spcAft>
              <a:buClr>
                <a:schemeClr val="dk1"/>
              </a:buClr>
              <a:buSzPts val="1100"/>
              <a:buFont typeface="Arial"/>
              <a:buNone/>
            </a:pPr>
            <a:r>
              <a:rPr lang="en" sz="3000" b="1">
                <a:solidFill>
                  <a:srgbClr val="0B5394"/>
                </a:solidFill>
                <a:latin typeface="Montserrat"/>
                <a:ea typeface="Montserrat"/>
                <a:cs typeface="Montserrat"/>
                <a:sym typeface="Montserrat"/>
              </a:rPr>
              <a:t>Funding Mechanism</a:t>
            </a:r>
            <a:endParaRPr sz="3000" b="1">
              <a:solidFill>
                <a:srgbClr val="0B5394"/>
              </a:solidFill>
              <a:latin typeface="Montserrat"/>
              <a:ea typeface="Montserrat"/>
              <a:cs typeface="Montserrat"/>
              <a:sym typeface="Montserrat"/>
            </a:endParaRPr>
          </a:p>
        </p:txBody>
      </p:sp>
      <p:sp>
        <p:nvSpPr>
          <p:cNvPr id="112" name="Google Shape;112;p20"/>
          <p:cNvSpPr txBox="1">
            <a:spLocks noGrp="1"/>
          </p:cNvSpPr>
          <p:nvPr>
            <p:ph type="subTitle" idx="1"/>
          </p:nvPr>
        </p:nvSpPr>
        <p:spPr>
          <a:xfrm>
            <a:off x="358825" y="971600"/>
            <a:ext cx="8302800" cy="3159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sz="1400">
              <a:solidFill>
                <a:schemeClr val="dk1"/>
              </a:solidFill>
              <a:latin typeface="Montserrat"/>
              <a:ea typeface="Montserrat"/>
              <a:cs typeface="Montserrat"/>
              <a:sym typeface="Montserrat"/>
            </a:endParaRPr>
          </a:p>
          <a:p>
            <a:pPr marL="0" lvl="0" indent="0" algn="l" rtl="0">
              <a:spcBef>
                <a:spcPts val="1200"/>
              </a:spcBef>
              <a:spcAft>
                <a:spcPts val="0"/>
              </a:spcAft>
              <a:buNone/>
            </a:pPr>
            <a:r>
              <a:rPr lang="en" sz="1600">
                <a:solidFill>
                  <a:schemeClr val="dk1"/>
                </a:solidFill>
                <a:latin typeface="Montserrat"/>
                <a:ea typeface="Montserrat"/>
                <a:cs typeface="Montserrat"/>
                <a:sym typeface="Montserrat"/>
              </a:rPr>
              <a:t>Based on our research, the </a:t>
            </a:r>
            <a:r>
              <a:rPr lang="en" sz="1600" b="1">
                <a:solidFill>
                  <a:schemeClr val="dk1"/>
                </a:solidFill>
                <a:latin typeface="Montserrat"/>
                <a:ea typeface="Montserrat"/>
                <a:cs typeface="Montserrat"/>
                <a:sym typeface="Montserrat"/>
              </a:rPr>
              <a:t>One Cent Sales Tax </a:t>
            </a:r>
            <a:r>
              <a:rPr lang="en" sz="1600">
                <a:solidFill>
                  <a:schemeClr val="dk1"/>
                </a:solidFill>
                <a:latin typeface="Montserrat"/>
                <a:ea typeface="Montserrat"/>
                <a:cs typeface="Montserrat"/>
                <a:sym typeface="Montserrat"/>
              </a:rPr>
              <a:t>generated substantial funding, has the flexibility to fund operations, is politically viable, and is a funding source that has historically garnered broad support for transportation investments in the Bay Area. </a:t>
            </a:r>
            <a:endParaRPr sz="1600">
              <a:solidFill>
                <a:schemeClr val="dk1"/>
              </a:solidFill>
              <a:latin typeface="Montserrat"/>
              <a:ea typeface="Montserrat"/>
              <a:cs typeface="Montserrat"/>
              <a:sym typeface="Montserrat"/>
            </a:endParaRPr>
          </a:p>
          <a:p>
            <a:pPr marL="0" lvl="0" indent="0" algn="l" rtl="0">
              <a:spcBef>
                <a:spcPts val="1200"/>
              </a:spcBef>
              <a:spcAft>
                <a:spcPts val="0"/>
              </a:spcAft>
              <a:buNone/>
            </a:pPr>
            <a:r>
              <a:rPr lang="en" sz="1600">
                <a:solidFill>
                  <a:schemeClr val="dk1"/>
                </a:solidFill>
                <a:latin typeface="Montserrat"/>
                <a:ea typeface="Montserrat"/>
                <a:cs typeface="Montserrat"/>
                <a:sym typeface="Montserrat"/>
              </a:rPr>
              <a:t>It is expected to generate </a:t>
            </a:r>
            <a:r>
              <a:rPr lang="en" sz="1600" b="1">
                <a:solidFill>
                  <a:schemeClr val="dk1"/>
                </a:solidFill>
                <a:latin typeface="Montserrat"/>
                <a:ea typeface="Montserrat"/>
                <a:cs typeface="Montserrat"/>
                <a:sym typeface="Montserrat"/>
              </a:rPr>
              <a:t>$100.6 billion over 40 years</a:t>
            </a:r>
            <a:r>
              <a:rPr lang="en" sz="1600">
                <a:solidFill>
                  <a:schemeClr val="dk1"/>
                </a:solidFill>
                <a:latin typeface="Montserrat"/>
                <a:ea typeface="Montserrat"/>
                <a:cs typeface="Montserrat"/>
                <a:sym typeface="Montserrat"/>
              </a:rPr>
              <a:t>.</a:t>
            </a:r>
            <a:endParaRPr sz="1600">
              <a:solidFill>
                <a:schemeClr val="dk1"/>
              </a:solidFill>
              <a:latin typeface="Montserrat"/>
              <a:ea typeface="Montserrat"/>
              <a:cs typeface="Montserrat"/>
              <a:sym typeface="Montserrat"/>
            </a:endParaRPr>
          </a:p>
          <a:p>
            <a:pPr marL="0" lvl="0" indent="0" algn="l" rtl="0">
              <a:spcBef>
                <a:spcPts val="1200"/>
              </a:spcBef>
              <a:spcAft>
                <a:spcPts val="0"/>
              </a:spcAft>
              <a:buNone/>
            </a:pPr>
            <a:endParaRPr sz="1400">
              <a:solidFill>
                <a:schemeClr val="dk1"/>
              </a:solidFill>
              <a:latin typeface="Montserrat"/>
              <a:ea typeface="Montserrat"/>
              <a:cs typeface="Montserrat"/>
              <a:sym typeface="Montserrat"/>
            </a:endParaRPr>
          </a:p>
          <a:p>
            <a:pPr marL="457200" lvl="0" indent="0" algn="l" rtl="0">
              <a:spcBef>
                <a:spcPts val="0"/>
              </a:spcBef>
              <a:spcAft>
                <a:spcPts val="0"/>
              </a:spcAft>
              <a:buNone/>
            </a:pPr>
            <a:endParaRPr sz="1400">
              <a:solidFill>
                <a:schemeClr val="dk1"/>
              </a:solidFill>
              <a:latin typeface="Montserrat"/>
              <a:ea typeface="Montserrat"/>
              <a:cs typeface="Montserrat"/>
              <a:sym typeface="Montserrat"/>
            </a:endParaRPr>
          </a:p>
          <a:p>
            <a:pPr marL="0" lvl="0" indent="0" algn="l" rtl="0">
              <a:spcBef>
                <a:spcPts val="0"/>
              </a:spcBef>
              <a:spcAft>
                <a:spcPts val="0"/>
              </a:spcAft>
              <a:buNone/>
            </a:pPr>
            <a:endParaRPr sz="1800">
              <a:latin typeface="Montserrat"/>
              <a:ea typeface="Montserrat"/>
              <a:cs typeface="Montserrat"/>
              <a:sym typeface="Montserrat"/>
            </a:endParaRPr>
          </a:p>
        </p:txBody>
      </p:sp>
      <p:sp>
        <p:nvSpPr>
          <p:cNvPr id="113" name="Google Shape;113;p2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8</a:t>
            </a:fld>
            <a:endParaRPr/>
          </a:p>
        </p:txBody>
      </p:sp>
      <p:pic>
        <p:nvPicPr>
          <p:cNvPr id="114" name="Google Shape;114;p20"/>
          <p:cNvPicPr preferRelativeResize="0"/>
          <p:nvPr/>
        </p:nvPicPr>
        <p:blipFill>
          <a:blip r:embed="rId3">
            <a:alphaModFix/>
          </a:blip>
          <a:stretch>
            <a:fillRect/>
          </a:stretch>
        </p:blipFill>
        <p:spPr>
          <a:xfrm>
            <a:off x="7621025" y="4363937"/>
            <a:ext cx="1149501" cy="77957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Google Shape;119;p21"/>
          <p:cNvSpPr txBox="1">
            <a:spLocks noGrp="1"/>
          </p:cNvSpPr>
          <p:nvPr>
            <p:ph type="ctrTitle"/>
          </p:nvPr>
        </p:nvSpPr>
        <p:spPr>
          <a:xfrm>
            <a:off x="249925" y="217975"/>
            <a:ext cx="8520600" cy="645300"/>
          </a:xfrm>
          <a:prstGeom prst="rect">
            <a:avLst/>
          </a:prstGeom>
        </p:spPr>
        <p:txBody>
          <a:bodyPr spcFirstLastPara="1" wrap="square" lIns="91425" tIns="91425" rIns="91425" bIns="91425" anchor="b" anchorCtr="0">
            <a:noAutofit/>
          </a:bodyPr>
          <a:lstStyle/>
          <a:p>
            <a:pPr marL="0" lvl="0" indent="0" algn="ctr" rtl="0">
              <a:lnSpc>
                <a:spcPct val="115000"/>
              </a:lnSpc>
              <a:spcBef>
                <a:spcPts val="0"/>
              </a:spcBef>
              <a:spcAft>
                <a:spcPts val="0"/>
              </a:spcAft>
              <a:buNone/>
            </a:pPr>
            <a:endParaRPr sz="1400"/>
          </a:p>
          <a:p>
            <a:pPr marL="0" lvl="0" indent="0" algn="ctr" rtl="0">
              <a:lnSpc>
                <a:spcPct val="115000"/>
              </a:lnSpc>
              <a:spcBef>
                <a:spcPts val="0"/>
              </a:spcBef>
              <a:spcAft>
                <a:spcPts val="0"/>
              </a:spcAft>
              <a:buClr>
                <a:schemeClr val="dk1"/>
              </a:buClr>
              <a:buSzPts val="1100"/>
              <a:buFont typeface="Arial"/>
              <a:buNone/>
            </a:pPr>
            <a:r>
              <a:rPr lang="en" sz="3000" b="1">
                <a:solidFill>
                  <a:srgbClr val="0B5394"/>
                </a:solidFill>
                <a:latin typeface="Montserrat"/>
                <a:ea typeface="Montserrat"/>
                <a:cs typeface="Montserrat"/>
                <a:sym typeface="Montserrat"/>
              </a:rPr>
              <a:t>Funding Mechanism</a:t>
            </a:r>
            <a:endParaRPr sz="3000" b="1">
              <a:solidFill>
                <a:srgbClr val="0B5394"/>
              </a:solidFill>
              <a:latin typeface="Montserrat"/>
              <a:ea typeface="Montserrat"/>
              <a:cs typeface="Montserrat"/>
              <a:sym typeface="Montserrat"/>
            </a:endParaRPr>
          </a:p>
        </p:txBody>
      </p:sp>
      <p:sp>
        <p:nvSpPr>
          <p:cNvPr id="120" name="Google Shape;120;p21"/>
          <p:cNvSpPr txBox="1">
            <a:spLocks noGrp="1"/>
          </p:cNvSpPr>
          <p:nvPr>
            <p:ph type="subTitle" idx="1"/>
          </p:nvPr>
        </p:nvSpPr>
        <p:spPr>
          <a:xfrm>
            <a:off x="358825" y="971600"/>
            <a:ext cx="8302800" cy="31599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450">
                <a:solidFill>
                  <a:schemeClr val="dk1"/>
                </a:solidFill>
                <a:latin typeface="Montserrat"/>
                <a:ea typeface="Montserrat"/>
                <a:cs typeface="Montserrat"/>
                <a:sym typeface="Montserrat"/>
              </a:rPr>
              <a:t>Pros</a:t>
            </a:r>
            <a:endParaRPr sz="1450">
              <a:solidFill>
                <a:schemeClr val="dk1"/>
              </a:solidFill>
              <a:latin typeface="Montserrat"/>
              <a:ea typeface="Montserrat"/>
              <a:cs typeface="Montserrat"/>
              <a:sym typeface="Montserrat"/>
            </a:endParaRPr>
          </a:p>
          <a:p>
            <a:pPr marL="457200" lvl="0" indent="-320675" algn="l" rtl="0">
              <a:spcBef>
                <a:spcPts val="1200"/>
              </a:spcBef>
              <a:spcAft>
                <a:spcPts val="0"/>
              </a:spcAft>
              <a:buClr>
                <a:schemeClr val="dk1"/>
              </a:buClr>
              <a:buSzPts val="1450"/>
              <a:buFont typeface="Montserrat"/>
              <a:buChar char="●"/>
            </a:pPr>
            <a:r>
              <a:rPr lang="en" sz="1450">
                <a:solidFill>
                  <a:schemeClr val="dk1"/>
                </a:solidFill>
                <a:latin typeface="Montserrat"/>
                <a:ea typeface="Montserrat"/>
                <a:cs typeface="Montserrat"/>
                <a:sym typeface="Montserrat"/>
              </a:rPr>
              <a:t>Use of proceeds are not restricted and straightforward tax that voters understand </a:t>
            </a:r>
            <a:endParaRPr sz="1450">
              <a:solidFill>
                <a:schemeClr val="dk1"/>
              </a:solidFill>
              <a:latin typeface="Montserrat"/>
              <a:ea typeface="Montserrat"/>
              <a:cs typeface="Montserrat"/>
              <a:sym typeface="Montserrat"/>
            </a:endParaRPr>
          </a:p>
          <a:p>
            <a:pPr marL="457200" lvl="0" indent="-320675" algn="l" rtl="0">
              <a:spcBef>
                <a:spcPts val="0"/>
              </a:spcBef>
              <a:spcAft>
                <a:spcPts val="0"/>
              </a:spcAft>
              <a:buClr>
                <a:schemeClr val="dk1"/>
              </a:buClr>
              <a:buSzPts val="1450"/>
              <a:buFont typeface="Montserrat"/>
              <a:buChar char="●"/>
            </a:pPr>
            <a:r>
              <a:rPr lang="en" sz="1450">
                <a:solidFill>
                  <a:schemeClr val="dk1"/>
                </a:solidFill>
                <a:latin typeface="Montserrat"/>
                <a:ea typeface="Montserrat"/>
                <a:cs typeface="Montserrat"/>
                <a:sym typeface="Montserrat"/>
              </a:rPr>
              <a:t>The revenue is sufficient to fund a long-term strategic plan for capital improvements and operating budgets</a:t>
            </a:r>
            <a:endParaRPr sz="1450">
              <a:solidFill>
                <a:schemeClr val="dk1"/>
              </a:solidFill>
              <a:latin typeface="Montserrat"/>
              <a:ea typeface="Montserrat"/>
              <a:cs typeface="Montserrat"/>
              <a:sym typeface="Montserrat"/>
            </a:endParaRPr>
          </a:p>
          <a:p>
            <a:pPr marL="457200" lvl="0" indent="-320675" algn="l" rtl="0">
              <a:spcBef>
                <a:spcPts val="0"/>
              </a:spcBef>
              <a:spcAft>
                <a:spcPts val="0"/>
              </a:spcAft>
              <a:buClr>
                <a:schemeClr val="dk1"/>
              </a:buClr>
              <a:buSzPts val="1450"/>
              <a:buFont typeface="Montserrat"/>
              <a:buChar char="●"/>
            </a:pPr>
            <a:r>
              <a:rPr lang="en" sz="1450">
                <a:solidFill>
                  <a:schemeClr val="dk1"/>
                </a:solidFill>
                <a:latin typeface="Montserrat"/>
                <a:ea typeface="Montserrat"/>
                <a:cs typeface="Montserrat"/>
                <a:sym typeface="Montserrat"/>
              </a:rPr>
              <a:t>Bay Area employers contribute significantly in sales tax, with more than 35 percent of sales tax paid by businesses (roughly $550 million annually from this measure)</a:t>
            </a:r>
            <a:endParaRPr sz="1450">
              <a:solidFill>
                <a:schemeClr val="dk1"/>
              </a:solidFill>
              <a:latin typeface="Montserrat"/>
              <a:ea typeface="Montserrat"/>
              <a:cs typeface="Montserrat"/>
              <a:sym typeface="Montserrat"/>
            </a:endParaRPr>
          </a:p>
          <a:p>
            <a:pPr marL="457200" lvl="0" indent="-320675" algn="l" rtl="0">
              <a:spcBef>
                <a:spcPts val="0"/>
              </a:spcBef>
              <a:spcAft>
                <a:spcPts val="0"/>
              </a:spcAft>
              <a:buClr>
                <a:schemeClr val="dk1"/>
              </a:buClr>
              <a:buSzPts val="1450"/>
              <a:buFont typeface="Montserrat"/>
              <a:buChar char="●"/>
            </a:pPr>
            <a:r>
              <a:rPr lang="en" sz="1450">
                <a:solidFill>
                  <a:schemeClr val="dk1"/>
                </a:solidFill>
                <a:latin typeface="Montserrat"/>
                <a:ea typeface="Montserrat"/>
                <a:cs typeface="Montserrat"/>
                <a:sym typeface="Montserrat"/>
              </a:rPr>
              <a:t>Sales taxes are not paid on three big expenses: housing, health care and groceries</a:t>
            </a:r>
            <a:endParaRPr sz="1450">
              <a:solidFill>
                <a:schemeClr val="dk1"/>
              </a:solidFill>
              <a:latin typeface="Montserrat"/>
              <a:ea typeface="Montserrat"/>
              <a:cs typeface="Montserrat"/>
              <a:sym typeface="Montserrat"/>
            </a:endParaRPr>
          </a:p>
          <a:p>
            <a:pPr marL="0" lvl="0" indent="0" algn="l" rtl="0">
              <a:spcBef>
                <a:spcPts val="1200"/>
              </a:spcBef>
              <a:spcAft>
                <a:spcPts val="0"/>
              </a:spcAft>
              <a:buNone/>
            </a:pPr>
            <a:r>
              <a:rPr lang="en" sz="1450">
                <a:solidFill>
                  <a:schemeClr val="dk1"/>
                </a:solidFill>
                <a:latin typeface="Montserrat"/>
                <a:ea typeface="Montserrat"/>
                <a:cs typeface="Montserrat"/>
                <a:sym typeface="Montserrat"/>
              </a:rPr>
              <a:t>Cons</a:t>
            </a:r>
            <a:endParaRPr sz="1450">
              <a:solidFill>
                <a:schemeClr val="dk1"/>
              </a:solidFill>
              <a:latin typeface="Montserrat"/>
              <a:ea typeface="Montserrat"/>
              <a:cs typeface="Montserrat"/>
              <a:sym typeface="Montserrat"/>
            </a:endParaRPr>
          </a:p>
          <a:p>
            <a:pPr marL="457200" lvl="0" indent="-320675" algn="l" rtl="0">
              <a:spcBef>
                <a:spcPts val="1200"/>
              </a:spcBef>
              <a:spcAft>
                <a:spcPts val="0"/>
              </a:spcAft>
              <a:buClr>
                <a:schemeClr val="dk1"/>
              </a:buClr>
              <a:buSzPts val="1450"/>
              <a:buFont typeface="Montserrat"/>
              <a:buChar char="●"/>
            </a:pPr>
            <a:r>
              <a:rPr lang="en" sz="1450">
                <a:solidFill>
                  <a:schemeClr val="dk1"/>
                </a:solidFill>
                <a:latin typeface="Montserrat"/>
                <a:ea typeface="Montserrat"/>
                <a:cs typeface="Montserrat"/>
                <a:sym typeface="Montserrat"/>
              </a:rPr>
              <a:t>Regressive</a:t>
            </a:r>
            <a:endParaRPr sz="1450">
              <a:solidFill>
                <a:schemeClr val="dk1"/>
              </a:solidFill>
              <a:latin typeface="Montserrat"/>
              <a:ea typeface="Montserrat"/>
              <a:cs typeface="Montserrat"/>
              <a:sym typeface="Montserrat"/>
            </a:endParaRPr>
          </a:p>
          <a:p>
            <a:pPr marL="457200" lvl="0" indent="-320675" algn="l" rtl="0">
              <a:spcBef>
                <a:spcPts val="0"/>
              </a:spcBef>
              <a:spcAft>
                <a:spcPts val="0"/>
              </a:spcAft>
              <a:buClr>
                <a:schemeClr val="dk1"/>
              </a:buClr>
              <a:buSzPts val="1450"/>
              <a:buFont typeface="Montserrat"/>
              <a:buChar char="●"/>
            </a:pPr>
            <a:r>
              <a:rPr lang="en" sz="1450">
                <a:solidFill>
                  <a:schemeClr val="dk1"/>
                </a:solidFill>
                <a:latin typeface="Montserrat"/>
                <a:ea typeface="Montserrat"/>
                <a:cs typeface="Montserrat"/>
                <a:sym typeface="Montserrat"/>
              </a:rPr>
              <a:t>Other sales taxes may go to the same ballot, though it is not clear what the impact would be </a:t>
            </a:r>
            <a:endParaRPr sz="1450">
              <a:solidFill>
                <a:schemeClr val="dk1"/>
              </a:solidFill>
              <a:latin typeface="Montserrat"/>
              <a:ea typeface="Montserrat"/>
              <a:cs typeface="Montserrat"/>
              <a:sym typeface="Montserrat"/>
            </a:endParaRPr>
          </a:p>
          <a:p>
            <a:pPr marL="457200" lvl="0" indent="0" algn="l" rtl="0">
              <a:spcBef>
                <a:spcPts val="0"/>
              </a:spcBef>
              <a:spcAft>
                <a:spcPts val="0"/>
              </a:spcAft>
              <a:buNone/>
            </a:pPr>
            <a:endParaRPr sz="1400">
              <a:solidFill>
                <a:schemeClr val="dk1"/>
              </a:solidFill>
              <a:latin typeface="Montserrat"/>
              <a:ea typeface="Montserrat"/>
              <a:cs typeface="Montserrat"/>
              <a:sym typeface="Montserrat"/>
            </a:endParaRPr>
          </a:p>
          <a:p>
            <a:pPr marL="0" lvl="0" indent="0" algn="l" rtl="0">
              <a:spcBef>
                <a:spcPts val="0"/>
              </a:spcBef>
              <a:spcAft>
                <a:spcPts val="0"/>
              </a:spcAft>
              <a:buNone/>
            </a:pPr>
            <a:endParaRPr sz="1800">
              <a:latin typeface="Montserrat"/>
              <a:ea typeface="Montserrat"/>
              <a:cs typeface="Montserrat"/>
              <a:sym typeface="Montserrat"/>
            </a:endParaRPr>
          </a:p>
        </p:txBody>
      </p:sp>
      <p:sp>
        <p:nvSpPr>
          <p:cNvPr id="121" name="Google Shape;121;p2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en"/>
              <a:t>9</a:t>
            </a:fld>
            <a:endParaRPr/>
          </a:p>
        </p:txBody>
      </p:sp>
      <p:pic>
        <p:nvPicPr>
          <p:cNvPr id="122" name="Google Shape;122;p21"/>
          <p:cNvPicPr preferRelativeResize="0"/>
          <p:nvPr/>
        </p:nvPicPr>
        <p:blipFill>
          <a:blip r:embed="rId3">
            <a:alphaModFix/>
          </a:blip>
          <a:stretch>
            <a:fillRect/>
          </a:stretch>
        </p:blipFill>
        <p:spPr>
          <a:xfrm>
            <a:off x="7621025" y="4363937"/>
            <a:ext cx="1149501" cy="779575"/>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1842</Words>
  <Application>Microsoft Office PowerPoint</Application>
  <PresentationFormat>On-screen Show (16:9)</PresentationFormat>
  <Paragraphs>186</Paragraphs>
  <Slides>11</Slides>
  <Notes>11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Montserrat</vt:lpstr>
      <vt:lpstr>Simple Light</vt:lpstr>
      <vt:lpstr>A FASTER Bay Area</vt:lpstr>
      <vt:lpstr>The Bay Area Today</vt:lpstr>
      <vt:lpstr> Key Public Opinion Research Findings</vt:lpstr>
      <vt:lpstr> FASTER Principles</vt:lpstr>
      <vt:lpstr> Leadership Group Vision</vt:lpstr>
      <vt:lpstr> Outreach Touch Points </vt:lpstr>
      <vt:lpstr>Feedback from Outreach to Date</vt:lpstr>
      <vt:lpstr> Funding Mechanism</vt:lpstr>
      <vt:lpstr> Funding Mechanism</vt:lpstr>
      <vt:lpstr> Process</vt:lpstr>
      <vt:lpstr> Next Steps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FASTER Bay Area</dc:title>
  <dc:creator>Gumpal, Cindy</dc:creator>
  <cp:lastModifiedBy>Gumpal, Cindy</cp:lastModifiedBy>
  <cp:revision>1</cp:revision>
  <cp:lastPrinted>2019-10-01T17:05:18Z</cp:lastPrinted>
  <dcterms:modified xsi:type="dcterms:W3CDTF">2019-10-01T17:05:34Z</dcterms:modified>
</cp:coreProperties>
</file>