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6" r:id="rId1"/>
  </p:sldMasterIdLst>
  <p:notesMasterIdLst>
    <p:notesMasterId r:id="rId13"/>
  </p:notesMasterIdLst>
  <p:handoutMasterIdLst>
    <p:handoutMasterId r:id="rId14"/>
  </p:handoutMasterIdLst>
  <p:sldIdLst>
    <p:sldId id="256" r:id="rId2"/>
    <p:sldId id="355" r:id="rId3"/>
    <p:sldId id="356" r:id="rId4"/>
    <p:sldId id="344" r:id="rId5"/>
    <p:sldId id="342" r:id="rId6"/>
    <p:sldId id="341" r:id="rId7"/>
    <p:sldId id="343" r:id="rId8"/>
    <p:sldId id="358" r:id="rId9"/>
    <p:sldId id="357" r:id="rId10"/>
    <p:sldId id="361" r:id="rId11"/>
    <p:sldId id="360" r:id="rId1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87739" autoAdjust="0"/>
  </p:normalViewPr>
  <p:slideViewPr>
    <p:cSldViewPr snapToGrid="0">
      <p:cViewPr>
        <p:scale>
          <a:sx n="70" d="100"/>
          <a:sy n="70" d="100"/>
        </p:scale>
        <p:origin x="-2802" y="-7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80"/>
    </p:cViewPr>
  </p:sorterViewPr>
  <p:notesViewPr>
    <p:cSldViewPr snapToGrid="0">
      <p:cViewPr>
        <p:scale>
          <a:sx n="100" d="100"/>
          <a:sy n="100" d="100"/>
        </p:scale>
        <p:origin x="-1740" y="2034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6"/>
            <a:ext cx="3037892" cy="465369"/>
          </a:xfrm>
          <a:prstGeom prst="rect">
            <a:avLst/>
          </a:prstGeom>
        </p:spPr>
        <p:txBody>
          <a:bodyPr vert="horz" lIns="91375" tIns="45688" rIns="91375" bIns="45688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9" y="6"/>
            <a:ext cx="3037891" cy="465369"/>
          </a:xfrm>
          <a:prstGeom prst="rect">
            <a:avLst/>
          </a:prstGeom>
        </p:spPr>
        <p:txBody>
          <a:bodyPr vert="horz" lIns="91375" tIns="45688" rIns="91375" bIns="45688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062C0F1-950B-4E60-ADE4-352F407AE479}" type="datetimeFigureOut">
              <a:rPr lang="en-US"/>
              <a:pPr>
                <a:defRPr/>
              </a:pPr>
              <a:t>2/28/2017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8829465"/>
            <a:ext cx="3037892" cy="465368"/>
          </a:xfrm>
          <a:prstGeom prst="rect">
            <a:avLst/>
          </a:prstGeom>
        </p:spPr>
        <p:txBody>
          <a:bodyPr vert="horz" lIns="91375" tIns="45688" rIns="91375" bIns="45688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9" y="8829465"/>
            <a:ext cx="3037891" cy="465368"/>
          </a:xfrm>
          <a:prstGeom prst="rect">
            <a:avLst/>
          </a:prstGeom>
        </p:spPr>
        <p:txBody>
          <a:bodyPr vert="horz" lIns="91375" tIns="45688" rIns="91375" bIns="45688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A441744-FE29-4180-8B8B-5A657D613B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152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6"/>
            <a:ext cx="3037892" cy="46536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49" y="6"/>
            <a:ext cx="3037891" cy="46536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575" y="4417090"/>
            <a:ext cx="5609256" cy="41820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8829465"/>
            <a:ext cx="3037892" cy="46536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49" y="8829465"/>
            <a:ext cx="3037891" cy="46536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4DD49C9-C7E7-4F86-8D4B-6D1419145C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4079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75B0560-73C5-4011-9308-06E910742EFE}" type="slidenum">
              <a:rPr lang="en-US" smtClean="0">
                <a:cs typeface="Arial" charset="0"/>
              </a:rPr>
              <a:pPr/>
              <a:t>1</a:t>
            </a:fld>
            <a:endParaRPr lang="en-US" dirty="0" smtClean="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0ACF94D-66DD-4BF3-9CD0-3C1BAE71D5FB}" type="slidenum">
              <a:rPr lang="en-US" smtClean="0">
                <a:cs typeface="Arial" charset="0"/>
              </a:rPr>
              <a:pPr/>
              <a:t>11</a:t>
            </a:fld>
            <a:endParaRPr lang="en-US" dirty="0" smtClean="0">
              <a:cs typeface="Arial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663575"/>
            <a:ext cx="4648200" cy="348615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903" y="4423357"/>
            <a:ext cx="5609256" cy="4182047"/>
          </a:xfrm>
          <a:noFill/>
        </p:spPr>
        <p:txBody>
          <a:bodyPr/>
          <a:lstStyle/>
          <a:p>
            <a:pPr eaLnBrk="1" hangingPunct="1"/>
            <a:endParaRPr lang="en-US" sz="8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0ACF94D-66DD-4BF3-9CD0-3C1BAE71D5FB}" type="slidenum">
              <a:rPr lang="en-US" smtClean="0">
                <a:cs typeface="Arial" charset="0"/>
              </a:rPr>
              <a:pPr/>
              <a:t>2</a:t>
            </a:fld>
            <a:endParaRPr lang="en-US" dirty="0" smtClean="0">
              <a:cs typeface="Arial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663575"/>
            <a:ext cx="4648200" cy="348615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903" y="4423357"/>
            <a:ext cx="5609256" cy="4182047"/>
          </a:xfrm>
          <a:noFill/>
        </p:spPr>
        <p:txBody>
          <a:bodyPr/>
          <a:lstStyle/>
          <a:p>
            <a:pPr eaLnBrk="1" hangingPunct="1"/>
            <a:endParaRPr lang="en-US" sz="8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0ACF94D-66DD-4BF3-9CD0-3C1BAE71D5FB}" type="slidenum">
              <a:rPr lang="en-US" smtClean="0">
                <a:cs typeface="Arial" charset="0"/>
              </a:rPr>
              <a:pPr/>
              <a:t>3</a:t>
            </a:fld>
            <a:endParaRPr lang="en-US" dirty="0" smtClean="0">
              <a:cs typeface="Arial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663575"/>
            <a:ext cx="4648200" cy="348615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903" y="4423357"/>
            <a:ext cx="5609256" cy="4182047"/>
          </a:xfrm>
          <a:noFill/>
        </p:spPr>
        <p:txBody>
          <a:bodyPr/>
          <a:lstStyle/>
          <a:p>
            <a:pPr eaLnBrk="1" hangingPunct="1"/>
            <a:endParaRPr lang="en-US" sz="8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0ACF94D-66DD-4BF3-9CD0-3C1BAE71D5FB}" type="slidenum">
              <a:rPr lang="en-US" smtClean="0">
                <a:cs typeface="Arial" charset="0"/>
              </a:rPr>
              <a:pPr/>
              <a:t>4</a:t>
            </a:fld>
            <a:endParaRPr lang="en-US" dirty="0" smtClean="0">
              <a:cs typeface="Arial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663575"/>
            <a:ext cx="4648200" cy="348615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903" y="4423357"/>
            <a:ext cx="5609256" cy="4182047"/>
          </a:xfrm>
          <a:noFill/>
        </p:spPr>
        <p:txBody>
          <a:bodyPr/>
          <a:lstStyle/>
          <a:p>
            <a:pPr eaLnBrk="1" hangingPunct="1"/>
            <a:endParaRPr lang="en-US" sz="8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0ACF94D-66DD-4BF3-9CD0-3C1BAE71D5FB}" type="slidenum">
              <a:rPr lang="en-US" smtClean="0">
                <a:cs typeface="Arial" charset="0"/>
              </a:rPr>
              <a:pPr/>
              <a:t>5</a:t>
            </a:fld>
            <a:endParaRPr lang="en-US" dirty="0" smtClean="0">
              <a:cs typeface="Arial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663575"/>
            <a:ext cx="4648200" cy="348615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903" y="4423357"/>
            <a:ext cx="5609256" cy="4182047"/>
          </a:xfrm>
          <a:noFill/>
        </p:spPr>
        <p:txBody>
          <a:bodyPr/>
          <a:lstStyle/>
          <a:p>
            <a:pPr eaLnBrk="1" hangingPunct="1"/>
            <a:endParaRPr lang="en-US" sz="8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0ACF94D-66DD-4BF3-9CD0-3C1BAE71D5FB}" type="slidenum">
              <a:rPr lang="en-US" smtClean="0">
                <a:cs typeface="Arial" charset="0"/>
              </a:rPr>
              <a:pPr/>
              <a:t>6</a:t>
            </a:fld>
            <a:endParaRPr lang="en-US" dirty="0" smtClean="0">
              <a:cs typeface="Arial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663575"/>
            <a:ext cx="4648200" cy="348615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903" y="4423357"/>
            <a:ext cx="5609256" cy="4182047"/>
          </a:xfrm>
          <a:noFill/>
        </p:spPr>
        <p:txBody>
          <a:bodyPr/>
          <a:lstStyle/>
          <a:p>
            <a:pPr eaLnBrk="1" hangingPunct="1"/>
            <a:endParaRPr lang="en-US" sz="8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0ACF94D-66DD-4BF3-9CD0-3C1BAE71D5FB}" type="slidenum">
              <a:rPr lang="en-US" smtClean="0">
                <a:cs typeface="Arial" charset="0"/>
              </a:rPr>
              <a:pPr/>
              <a:t>7</a:t>
            </a:fld>
            <a:endParaRPr lang="en-US" dirty="0" smtClean="0">
              <a:cs typeface="Arial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663575"/>
            <a:ext cx="4648200" cy="348615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903" y="4423357"/>
            <a:ext cx="5609256" cy="4182047"/>
          </a:xfrm>
          <a:noFill/>
        </p:spPr>
        <p:txBody>
          <a:bodyPr/>
          <a:lstStyle/>
          <a:p>
            <a:pPr eaLnBrk="1" hangingPunct="1"/>
            <a:endParaRPr lang="en-US" sz="8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0ACF94D-66DD-4BF3-9CD0-3C1BAE71D5FB}" type="slidenum">
              <a:rPr lang="en-US" smtClean="0">
                <a:cs typeface="Arial" charset="0"/>
              </a:rPr>
              <a:pPr/>
              <a:t>8</a:t>
            </a:fld>
            <a:endParaRPr lang="en-US" dirty="0" smtClean="0">
              <a:cs typeface="Arial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663575"/>
            <a:ext cx="4648200" cy="348615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903" y="4423357"/>
            <a:ext cx="5609256" cy="4182047"/>
          </a:xfrm>
          <a:noFill/>
        </p:spPr>
        <p:txBody>
          <a:bodyPr/>
          <a:lstStyle/>
          <a:p>
            <a:pPr eaLnBrk="1" hangingPunct="1"/>
            <a:endParaRPr lang="en-US" sz="8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0ACF94D-66DD-4BF3-9CD0-3C1BAE71D5FB}" type="slidenum">
              <a:rPr lang="en-US" smtClean="0">
                <a:cs typeface="Arial" charset="0"/>
              </a:rPr>
              <a:pPr/>
              <a:t>9</a:t>
            </a:fld>
            <a:endParaRPr lang="en-US" dirty="0" smtClean="0">
              <a:cs typeface="Arial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4750" y="663575"/>
            <a:ext cx="4648200" cy="348615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903" y="4423357"/>
            <a:ext cx="5609256" cy="4182047"/>
          </a:xfrm>
          <a:noFill/>
        </p:spPr>
        <p:txBody>
          <a:bodyPr/>
          <a:lstStyle/>
          <a:p>
            <a:pPr eaLnBrk="1" hangingPunct="1"/>
            <a:endParaRPr lang="en-US" sz="8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SAM_CV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191625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73100" y="2435225"/>
            <a:ext cx="7772400" cy="1470025"/>
          </a:xfrm>
        </p:spPr>
        <p:txBody>
          <a:bodyPr/>
          <a:lstStyle>
            <a:lvl1pPr algn="ctr">
              <a:defRPr sz="5400" b="0">
                <a:latin typeface="Arial Rounded MT Bold" pitchFamily="34" charset="0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4165600"/>
            <a:ext cx="6400800" cy="1752600"/>
          </a:xfrm>
        </p:spPr>
        <p:txBody>
          <a:bodyPr/>
          <a:lstStyle>
            <a:lvl1pPr marL="0" indent="0" algn="ctr">
              <a:defRPr sz="4000" b="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68090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34F3E-5AA0-47E6-AC7A-92926CAD29E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854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8600" y="215900"/>
            <a:ext cx="2025650" cy="59102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5" y="215900"/>
            <a:ext cx="5927725" cy="59102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3D1DB-4E0A-4B37-89A6-0032DD40E03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731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A036-AE4D-4B1D-B536-6BBB41E538B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989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64FAC-C08F-4F68-A513-D95C51EBBCB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108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475" y="1600200"/>
            <a:ext cx="397668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7563" y="1600200"/>
            <a:ext cx="3976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B37B9-6A89-4C3A-A6FC-7365F288D0E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202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897AB-C21F-4127-8FF9-2A5BE6B8EE6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503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04682-7419-45BB-BE3E-FA63356C4E9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322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181B0-B1B2-4F35-AC4D-4D3AB47E864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8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6AC68-005A-4DA0-B613-A01AE648361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183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44E5F-98A8-4246-9E93-5B11F0F3483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949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PT_SAM_P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94800" cy="689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08000" y="215900"/>
            <a:ext cx="6096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6C839B8-F6D1-4870-A3F6-25D5ECF9007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600200"/>
            <a:ext cx="81057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First Level</a:t>
            </a:r>
          </a:p>
          <a:p>
            <a:pPr lvl="2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  <a:p>
            <a:pPr lvl="4"/>
            <a:r>
              <a:rPr lang="en-US" altLang="en-US" smtClean="0"/>
              <a:t>Fourth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CC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CC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CC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CC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CC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CC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CC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CC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CC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36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8.emf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emf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971800"/>
            <a:ext cx="8001000" cy="1470025"/>
          </a:xfrm>
        </p:spPr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25</a:t>
            </a:r>
            <a:r>
              <a:rPr lang="en-US" baseline="30000" dirty="0" smtClean="0"/>
              <a:t>th</a:t>
            </a:r>
            <a:r>
              <a:rPr lang="en-US" dirty="0" smtClean="0"/>
              <a:t> Avenue </a:t>
            </a:r>
            <a:br>
              <a:rPr lang="en-US" dirty="0" smtClean="0"/>
            </a:br>
            <a:r>
              <a:rPr lang="en-US" dirty="0" smtClean="0"/>
              <a:t>Grade Separation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sz="2400" dirty="0" smtClean="0"/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42639" y="5069006"/>
            <a:ext cx="4657725" cy="762000"/>
          </a:xfrm>
        </p:spPr>
        <p:txBody>
          <a:bodyPr>
            <a:normAutofit fontScale="25000" lnSpcReduction="20000"/>
          </a:bodyPr>
          <a:lstStyle/>
          <a:p>
            <a:pPr algn="r" eaLnBrk="1" hangingPunct="1"/>
            <a:r>
              <a:rPr lang="en-US" sz="8000" dirty="0" smtClean="0"/>
              <a:t>March 1, 201</a:t>
            </a:r>
            <a:endParaRPr lang="en-US" sz="8000" dirty="0"/>
          </a:p>
          <a:p>
            <a:pPr algn="r" eaLnBrk="1" hangingPunct="1"/>
            <a:endParaRPr lang="en-US" sz="8000" dirty="0" smtClean="0"/>
          </a:p>
          <a:p>
            <a:pPr algn="r" eaLnBrk="1" hangingPunct="1"/>
            <a:r>
              <a:rPr lang="en-US" sz="20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767" y="131894"/>
            <a:ext cx="7105650" cy="685800"/>
          </a:xfrm>
        </p:spPr>
        <p:txBody>
          <a:bodyPr/>
          <a:lstStyle/>
          <a:p>
            <a:r>
              <a:rPr lang="en-US" dirty="0" smtClean="0"/>
              <a:t>ROW Needs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F1A036-AE4D-4B1D-B536-6BBB41E538B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63" y="1787858"/>
            <a:ext cx="888537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14" y="1155458"/>
            <a:ext cx="3362221" cy="513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225" y="1044006"/>
            <a:ext cx="5751782" cy="4946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2170475" y="1266058"/>
            <a:ext cx="6973525" cy="4048629"/>
            <a:chOff x="-185515" y="994410"/>
            <a:chExt cx="9329515" cy="549952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35" b="3059"/>
            <a:stretch/>
          </p:blipFill>
          <p:spPr>
            <a:xfrm>
              <a:off x="0" y="994410"/>
              <a:ext cx="9144000" cy="5499523"/>
            </a:xfrm>
            <a:prstGeom prst="rect">
              <a:avLst/>
            </a:prstGeom>
          </p:spPr>
        </p:pic>
        <p:grpSp>
          <p:nvGrpSpPr>
            <p:cNvPr id="18" name="Group 17"/>
            <p:cNvGrpSpPr/>
            <p:nvPr/>
          </p:nvGrpSpPr>
          <p:grpSpPr>
            <a:xfrm rot="462868">
              <a:off x="-185515" y="2077282"/>
              <a:ext cx="9263043" cy="2901566"/>
              <a:chOff x="418405" y="2607963"/>
              <a:chExt cx="8660110" cy="2712703"/>
            </a:xfrm>
            <a:noFill/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1772" t="-2239" r="4062" b="60552"/>
              <a:stretch/>
            </p:blipFill>
            <p:spPr>
              <a:xfrm>
                <a:off x="8275014" y="2607963"/>
                <a:ext cx="346412" cy="1087737"/>
              </a:xfrm>
              <a:prstGeom prst="rect">
                <a:avLst/>
              </a:prstGeom>
              <a:grpFill/>
            </p:spPr>
          </p:pic>
          <p:grpSp>
            <p:nvGrpSpPr>
              <p:cNvPr id="20" name="Group 19"/>
              <p:cNvGrpSpPr/>
              <p:nvPr/>
            </p:nvGrpSpPr>
            <p:grpSpPr>
              <a:xfrm>
                <a:off x="609600" y="2613659"/>
                <a:ext cx="5119688" cy="2127078"/>
                <a:chOff x="-4384145" y="1045064"/>
                <a:chExt cx="11441398" cy="4812321"/>
              </a:xfrm>
              <a:grpFill/>
            </p:grpSpPr>
            <p:pic>
              <p:nvPicPr>
                <p:cNvPr id="24" name="Picture 23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67708" y="1164123"/>
                  <a:ext cx="4608587" cy="4535434"/>
                </a:xfrm>
                <a:prstGeom prst="rect">
                  <a:avLst/>
                </a:prstGeom>
                <a:grpFill/>
              </p:spPr>
            </p:pic>
            <p:pic>
              <p:nvPicPr>
                <p:cNvPr id="25" name="Picture 24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4384145" y="1045064"/>
                  <a:ext cx="7127110" cy="4812321"/>
                </a:xfrm>
                <a:prstGeom prst="rect">
                  <a:avLst/>
                </a:prstGeom>
                <a:grpFill/>
              </p:spPr>
            </p:pic>
            <p:pic>
              <p:nvPicPr>
                <p:cNvPr id="26" name="Picture 25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96521" y="1139146"/>
                  <a:ext cx="2760732" cy="3994508"/>
                </a:xfrm>
                <a:prstGeom prst="rect">
                  <a:avLst/>
                </a:prstGeom>
                <a:grpFill/>
              </p:spPr>
            </p:pic>
          </p:grpSp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98001"/>
              <a:stretch/>
            </p:blipFill>
            <p:spPr>
              <a:xfrm>
                <a:off x="418405" y="2669773"/>
                <a:ext cx="8603589" cy="53970"/>
              </a:xfrm>
              <a:prstGeom prst="rect">
                <a:avLst/>
              </a:prstGeom>
              <a:grpFill/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6" r="89697"/>
              <a:stretch/>
            </p:blipFill>
            <p:spPr>
              <a:xfrm>
                <a:off x="624840" y="2679204"/>
                <a:ext cx="687345" cy="2641462"/>
              </a:xfrm>
              <a:prstGeom prst="rect">
                <a:avLst/>
              </a:prstGeom>
              <a:grpFill/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18" t="33118" b="508"/>
              <a:stretch/>
            </p:blipFill>
            <p:spPr>
              <a:xfrm>
                <a:off x="734976" y="3503441"/>
                <a:ext cx="8343539" cy="1797740"/>
              </a:xfrm>
              <a:prstGeom prst="rect">
                <a:avLst/>
              </a:prstGeom>
              <a:grpFill/>
            </p:spPr>
          </p:pic>
        </p:grpSp>
      </p:grpSp>
    </p:spTree>
    <p:extLst>
      <p:ext uri="{BB962C8B-B14F-4D97-AF65-F5344CB8AC3E}">
        <p14:creationId xmlns:p14="http://schemas.microsoft.com/office/powerpoint/2010/main" val="147044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3293945" y="2750736"/>
            <a:ext cx="366883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Questions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6962775" y="6226175"/>
            <a:ext cx="2133600" cy="476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04C5812B-8F0B-49CE-B7F0-5153A2306341}" type="slidenum">
              <a:rPr lang="en-US" smtClean="0">
                <a:cs typeface="Arial" charset="0"/>
              </a:rPr>
              <a:pPr/>
              <a:t>11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81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875874" y="840050"/>
            <a:ext cx="762000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Overview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154563" y="1585108"/>
            <a:ext cx="7275245" cy="4641067"/>
          </a:xfrm>
        </p:spPr>
        <p:txBody>
          <a:bodyPr>
            <a:norm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sz="2800" b="0" dirty="0" smtClean="0">
                <a:solidFill>
                  <a:schemeClr val="tx1"/>
                </a:solidFill>
              </a:rPr>
              <a:t>Purpose &amp; Scope</a:t>
            </a:r>
          </a:p>
          <a:p>
            <a:pPr eaLnBrk="1" hangingPunct="1">
              <a:buFontTx/>
              <a:buChar char="•"/>
            </a:pPr>
            <a:endParaRPr lang="en-US" sz="2800" b="0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</a:pPr>
            <a:r>
              <a:rPr lang="en-US" sz="2800" b="0" dirty="0" smtClean="0">
                <a:solidFill>
                  <a:schemeClr val="tx1"/>
                </a:solidFill>
              </a:rPr>
              <a:t> Schedule and Estimate</a:t>
            </a:r>
          </a:p>
          <a:p>
            <a:pPr marL="0" indent="0" eaLnBrk="1" hangingPunct="1"/>
            <a:endParaRPr lang="en-US" sz="2800" b="0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</a:pPr>
            <a:r>
              <a:rPr lang="en-US" sz="2800" b="0" dirty="0" smtClean="0">
                <a:solidFill>
                  <a:schemeClr val="tx1"/>
                </a:solidFill>
              </a:rPr>
              <a:t> Coordination with Electrification</a:t>
            </a:r>
          </a:p>
          <a:p>
            <a:pPr eaLnBrk="1" hangingPunct="1">
              <a:buFontTx/>
              <a:buChar char="•"/>
            </a:pPr>
            <a:endParaRPr lang="en-US" sz="2800" b="0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</a:pPr>
            <a:r>
              <a:rPr lang="en-US" sz="2800" b="0" dirty="0" smtClean="0">
                <a:solidFill>
                  <a:schemeClr val="tx1"/>
                </a:solidFill>
              </a:rPr>
              <a:t> ROW Needs</a:t>
            </a:r>
          </a:p>
          <a:p>
            <a:pPr eaLnBrk="1" hangingPunct="1">
              <a:buFontTx/>
              <a:buChar char="•"/>
            </a:pP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6962775" y="6226175"/>
            <a:ext cx="2133600" cy="476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04C5812B-8F0B-49CE-B7F0-5153A2306341}" type="slidenum">
              <a:rPr lang="en-US" smtClean="0">
                <a:cs typeface="Arial" charset="0"/>
              </a:rPr>
              <a:pPr/>
              <a:t>2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29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91487" y="885528"/>
            <a:ext cx="762000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Purpose &amp; Scope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972694" y="1585108"/>
            <a:ext cx="7275245" cy="4641067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2800" b="0" dirty="0" smtClean="0">
                <a:solidFill>
                  <a:schemeClr val="tx1"/>
                </a:solidFill>
              </a:rPr>
              <a:t>Improve safety by constructing a Grade </a:t>
            </a:r>
            <a:r>
              <a:rPr lang="en-US" b="0" dirty="0">
                <a:solidFill>
                  <a:schemeClr val="tx1"/>
                </a:solidFill>
              </a:rPr>
              <a:t>s</a:t>
            </a:r>
            <a:r>
              <a:rPr lang="en-US" sz="2800" b="0" dirty="0" smtClean="0">
                <a:solidFill>
                  <a:schemeClr val="tx1"/>
                </a:solidFill>
              </a:rPr>
              <a:t>eparation </a:t>
            </a:r>
            <a:r>
              <a:rPr lang="en-US" sz="2800" b="0" dirty="0">
                <a:solidFill>
                  <a:schemeClr val="tx1"/>
                </a:solidFill>
              </a:rPr>
              <a:t>at 25th </a:t>
            </a:r>
            <a:r>
              <a:rPr lang="en-US" sz="2800" b="0" dirty="0" smtClean="0">
                <a:solidFill>
                  <a:schemeClr val="tx1"/>
                </a:solidFill>
              </a:rPr>
              <a:t>Avenue, along with elevated </a:t>
            </a:r>
            <a:r>
              <a:rPr lang="en-US" sz="2800" b="0" dirty="0">
                <a:solidFill>
                  <a:schemeClr val="tx1"/>
                </a:solidFill>
              </a:rPr>
              <a:t>r</a:t>
            </a:r>
            <a:r>
              <a:rPr lang="en-US" sz="2800" b="0" dirty="0" smtClean="0">
                <a:solidFill>
                  <a:schemeClr val="tx1"/>
                </a:solidFill>
              </a:rPr>
              <a:t>ail between Hillsdale and Highway 92</a:t>
            </a:r>
          </a:p>
          <a:p>
            <a:pPr eaLnBrk="1" hangingPunct="1">
              <a:buFontTx/>
              <a:buChar char="•"/>
            </a:pPr>
            <a:endParaRPr lang="en-US" sz="600" b="0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</a:pPr>
            <a:r>
              <a:rPr lang="en-US" sz="2800" b="0" dirty="0" smtClean="0">
                <a:solidFill>
                  <a:schemeClr val="tx1"/>
                </a:solidFill>
              </a:rPr>
              <a:t>Relocate Hillsdale Station and provide station </a:t>
            </a:r>
            <a:r>
              <a:rPr lang="en-US" sz="2800" b="0" dirty="0">
                <a:solidFill>
                  <a:schemeClr val="tx1"/>
                </a:solidFill>
              </a:rPr>
              <a:t>a</a:t>
            </a:r>
            <a:r>
              <a:rPr lang="en-US" sz="2800" b="0" dirty="0" smtClean="0">
                <a:solidFill>
                  <a:schemeClr val="tx1"/>
                </a:solidFill>
              </a:rPr>
              <a:t>ccess and parking </a:t>
            </a:r>
          </a:p>
          <a:p>
            <a:pPr eaLnBrk="1" hangingPunct="1">
              <a:buFontTx/>
              <a:buChar char="•"/>
            </a:pPr>
            <a:endParaRPr lang="en-US" sz="600" b="0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</a:pPr>
            <a:r>
              <a:rPr lang="en-US" sz="2800" b="0" dirty="0" smtClean="0">
                <a:solidFill>
                  <a:schemeClr val="tx1"/>
                </a:solidFill>
              </a:rPr>
              <a:t>Construct new East-West connections at 28th and 31st Avenues</a:t>
            </a:r>
            <a:endParaRPr lang="en-US" sz="28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6962775" y="6226175"/>
            <a:ext cx="2133600" cy="476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04C5812B-8F0B-49CE-B7F0-5153A2306341}" type="slidenum">
              <a:rPr lang="en-US" smtClean="0">
                <a:cs typeface="Arial" charset="0"/>
              </a:rPr>
              <a:pPr/>
              <a:t>3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24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727048" y="681095"/>
            <a:ext cx="762000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Grade Separation </a:t>
            </a:r>
            <a:r>
              <a:rPr lang="en-US" dirty="0"/>
              <a:t>(</a:t>
            </a:r>
            <a:r>
              <a:rPr lang="en-US" dirty="0" smtClean="0"/>
              <a:t>25th Ave)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6962775" y="6226175"/>
            <a:ext cx="2133600" cy="476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04C5812B-8F0B-49CE-B7F0-5153A2306341}" type="slidenum">
              <a:rPr lang="en-US" smtClean="0">
                <a:cs typeface="Arial" charset="0"/>
              </a:rPr>
              <a:pPr/>
              <a:t>4</a:t>
            </a:fld>
            <a:endParaRPr lang="en-US" dirty="0" smtClean="0"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81" y="1555845"/>
            <a:ext cx="7720505" cy="4342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337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827964" y="784217"/>
            <a:ext cx="762000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Elevated Track 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6962775" y="6226175"/>
            <a:ext cx="2133600" cy="476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04C5812B-8F0B-49CE-B7F0-5153A2306341}" type="slidenum">
              <a:rPr lang="en-US" smtClean="0">
                <a:cs typeface="Arial" charset="0"/>
              </a:rPr>
              <a:pPr/>
              <a:t>5</a:t>
            </a:fld>
            <a:endParaRPr lang="en-US" dirty="0" smtClean="0">
              <a:cs typeface="Arial" charset="0"/>
            </a:endParaRPr>
          </a:p>
        </p:txBody>
      </p:sp>
      <p:pic>
        <p:nvPicPr>
          <p:cNvPr id="2" name="Picture 2" descr="C:\Users\slavitj\AppData\Local\Microsoft\Windows\Temporary Internet Files\Content.Outlook\SQS4HO3A\Over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64" y="1579200"/>
            <a:ext cx="7649753" cy="430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02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767778" y="805076"/>
            <a:ext cx="818515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Relocated Hillsdale Station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6962775" y="6226175"/>
            <a:ext cx="2133600" cy="476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04C5812B-8F0B-49CE-B7F0-5153A2306341}" type="slidenum">
              <a:rPr lang="en-US" smtClean="0">
                <a:cs typeface="Arial" charset="0"/>
              </a:rPr>
              <a:pPr/>
              <a:t>6</a:t>
            </a:fld>
            <a:endParaRPr lang="en-US" dirty="0" smtClean="0">
              <a:cs typeface="Arial" charset="0"/>
            </a:endParaRPr>
          </a:p>
        </p:txBody>
      </p:sp>
      <p:pic>
        <p:nvPicPr>
          <p:cNvPr id="4098" name="Picture 2" descr="C:\Users\slavitj\AppData\Local\Microsoft\Windows\Temporary Internet Files\Content.Outlook\SQS4HO3A\Station_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59" y="1651379"/>
            <a:ext cx="7375857" cy="414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02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787361" y="832331"/>
            <a:ext cx="7941357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East-West Connection (28th Ave)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6962775" y="6226175"/>
            <a:ext cx="2133600" cy="476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04C5812B-8F0B-49CE-B7F0-5153A2306341}" type="slidenum">
              <a:rPr lang="en-US" smtClean="0">
                <a:cs typeface="Arial" charset="0"/>
              </a:rPr>
              <a:pPr/>
              <a:t>7</a:t>
            </a:fld>
            <a:endParaRPr lang="en-US" dirty="0" smtClean="0">
              <a:cs typeface="Arial" charset="0"/>
            </a:endParaRPr>
          </a:p>
        </p:txBody>
      </p:sp>
      <p:pic>
        <p:nvPicPr>
          <p:cNvPr id="5122" name="Picture 2" descr="C:\Users\slavitj\AppData\Local\Microsoft\Windows\Temporary Internet Files\Content.Outlook\SQS4HO3A\28thAve_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04" y="1733266"/>
            <a:ext cx="7645057" cy="430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02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800669" y="924739"/>
            <a:ext cx="762000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Schedule and Estimate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6962775" y="6226175"/>
            <a:ext cx="2133600" cy="476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04C5812B-8F0B-49CE-B7F0-5153A2306341}" type="slidenum">
              <a:rPr lang="en-US" smtClean="0">
                <a:cs typeface="Arial" charset="0"/>
              </a:rPr>
              <a:pPr/>
              <a:t>8</a:t>
            </a:fld>
            <a:endParaRPr lang="en-US" dirty="0" smtClean="0">
              <a:cs typeface="Arial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949898"/>
              </p:ext>
            </p:extLst>
          </p:nvPr>
        </p:nvGraphicFramePr>
        <p:xfrm>
          <a:off x="1155506" y="1874671"/>
          <a:ext cx="6874069" cy="35477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51205"/>
                <a:gridCol w="4022864"/>
              </a:tblGrid>
              <a:tr h="50025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Activity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739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Environmental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Jan. 2015 – Aug. 2016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739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Design</a:t>
                      </a:r>
                      <a:r>
                        <a:rPr lang="en-US" sz="2800" baseline="0" dirty="0" smtClean="0"/>
                        <a:t> &amp; ROW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Jan. 2015 – Dec.</a:t>
                      </a:r>
                      <a:r>
                        <a:rPr lang="en-US" sz="2800" baseline="0" dirty="0" smtClean="0"/>
                        <a:t> 2016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739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Bid &amp;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dirty="0" smtClean="0"/>
                        <a:t>Award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Dec. 2016 - May 2017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739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Construction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June 2017  - Dec. 2019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01003" y="5663821"/>
            <a:ext cx="6687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Project Estimate $ 180.0 M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95605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758149" y="905776"/>
            <a:ext cx="762000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Coordination w/ Electrification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852985" y="1694290"/>
            <a:ext cx="7505699" cy="3819405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sz="2800" b="0" dirty="0" smtClean="0">
                <a:solidFill>
                  <a:schemeClr val="tx1"/>
                </a:solidFill>
              </a:rPr>
              <a:t>Project is building the foundations (but not poles and wires) </a:t>
            </a:r>
            <a:r>
              <a:rPr lang="en-US" sz="2800" b="0" dirty="0">
                <a:solidFill>
                  <a:schemeClr val="tx1"/>
                </a:solidFill>
              </a:rPr>
              <a:t>for the Electrification Overhead Contact </a:t>
            </a:r>
            <a:r>
              <a:rPr lang="en-US" sz="2800" b="0" dirty="0" smtClean="0">
                <a:solidFill>
                  <a:schemeClr val="tx1"/>
                </a:solidFill>
              </a:rPr>
              <a:t>System </a:t>
            </a:r>
            <a:r>
              <a:rPr lang="en-US" sz="2800" dirty="0" smtClean="0">
                <a:solidFill>
                  <a:schemeClr val="tx1"/>
                </a:solidFill>
              </a:rPr>
              <a:t>(OCS) </a:t>
            </a:r>
            <a:endParaRPr lang="en-US" sz="2800" dirty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</a:pPr>
            <a:endParaRPr lang="en-US" sz="2800" b="0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</a:pPr>
            <a:endParaRPr lang="en-US" sz="2800" b="0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•"/>
            </a:pPr>
            <a:r>
              <a:rPr lang="en-US" sz="2800" b="0" dirty="0" smtClean="0">
                <a:solidFill>
                  <a:schemeClr val="tx1"/>
                </a:solidFill>
              </a:rPr>
              <a:t>Construction of grade separation needs to start by </a:t>
            </a:r>
            <a:r>
              <a:rPr lang="en-US" sz="2800" dirty="0" smtClean="0">
                <a:solidFill>
                  <a:schemeClr val="tx1"/>
                </a:solidFill>
              </a:rPr>
              <a:t>summer of 2017 </a:t>
            </a:r>
            <a:r>
              <a:rPr lang="en-US" sz="2800" b="0" dirty="0" smtClean="0">
                <a:solidFill>
                  <a:schemeClr val="tx1"/>
                </a:solidFill>
              </a:rPr>
              <a:t>to be completed before the installation of the </a:t>
            </a:r>
            <a:r>
              <a:rPr lang="en-US" sz="2800" dirty="0" smtClean="0">
                <a:solidFill>
                  <a:schemeClr val="tx1"/>
                </a:solidFill>
              </a:rPr>
              <a:t>OCS</a:t>
            </a:r>
            <a:endParaRPr lang="en-US" sz="2800" dirty="0" smtClean="0"/>
          </a:p>
          <a:p>
            <a:pPr eaLnBrk="1" hangingPunct="1">
              <a:buFontTx/>
              <a:buChar char="•"/>
            </a:pPr>
            <a:endParaRPr lang="en-US" sz="2800" dirty="0" smtClean="0"/>
          </a:p>
          <a:p>
            <a:pPr marL="0" indent="0" eaLnBrk="1" hangingPunct="1"/>
            <a:endParaRPr lang="en-US" sz="2800" dirty="0" smtClean="0"/>
          </a:p>
        </p:txBody>
      </p:sp>
      <p:sp>
        <p:nvSpPr>
          <p:cNvPr id="5" name="Slide Number Placeholder 1"/>
          <p:cNvSpPr txBox="1">
            <a:spLocks/>
          </p:cNvSpPr>
          <p:nvPr/>
        </p:nvSpPr>
        <p:spPr bwMode="auto">
          <a:xfrm>
            <a:off x="6962775" y="6226175"/>
            <a:ext cx="2133600" cy="4762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04C5812B-8F0B-49CE-B7F0-5153A2306341}" type="slidenum">
              <a:rPr lang="en-US" smtClean="0">
                <a:cs typeface="Arial" charset="0"/>
              </a:rPr>
              <a:pPr/>
              <a:t>9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69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SamTrans template - with instructions 10-1-14</Template>
  <TotalTime>60182</TotalTime>
  <Words>165</Words>
  <Application>Microsoft Office PowerPoint</Application>
  <PresentationFormat>On-screen Show (4:3)</PresentationFormat>
  <Paragraphs>61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Custom Design</vt:lpstr>
      <vt:lpstr>  25th Avenue  Grade Separation     </vt:lpstr>
      <vt:lpstr> Overview </vt:lpstr>
      <vt:lpstr> Purpose &amp; Scope </vt:lpstr>
      <vt:lpstr> Grade Separation (25th Ave) </vt:lpstr>
      <vt:lpstr> Elevated Track  </vt:lpstr>
      <vt:lpstr>  Relocated Hillsdale Station </vt:lpstr>
      <vt:lpstr> East-West Connection (28th Ave) </vt:lpstr>
      <vt:lpstr> Schedule and Estimate </vt:lpstr>
      <vt:lpstr>Coordination w/ Electrification</vt:lpstr>
      <vt:lpstr>ROW Needs</vt:lpstr>
      <vt:lpstr> Questions </vt:lpstr>
    </vt:vector>
  </TitlesOfParts>
  <Company>DRB Partners,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Laurie Delimon</dc:creator>
  <cp:lastModifiedBy>Low, Lori</cp:lastModifiedBy>
  <cp:revision>644</cp:revision>
  <cp:lastPrinted>2017-02-15T19:15:25Z</cp:lastPrinted>
  <dcterms:created xsi:type="dcterms:W3CDTF">2008-03-12T22:18:28Z</dcterms:created>
  <dcterms:modified xsi:type="dcterms:W3CDTF">2017-03-01T00:21:42Z</dcterms:modified>
</cp:coreProperties>
</file>