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5" r:id="rId3"/>
    <p:sldId id="356" r:id="rId4"/>
    <p:sldId id="344" r:id="rId5"/>
    <p:sldId id="342" r:id="rId6"/>
    <p:sldId id="341" r:id="rId7"/>
    <p:sldId id="343" r:id="rId8"/>
    <p:sldId id="358" r:id="rId9"/>
    <p:sldId id="357" r:id="rId10"/>
    <p:sldId id="361" r:id="rId11"/>
    <p:sldId id="36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7739" autoAdjust="0"/>
  </p:normalViewPr>
  <p:slideViewPr>
    <p:cSldViewPr snapToGrid="0">
      <p:cViewPr>
        <p:scale>
          <a:sx n="70" d="100"/>
          <a:sy n="70" d="100"/>
        </p:scale>
        <p:origin x="-280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"/>
    </p:cViewPr>
  </p:sorterViewPr>
  <p:notesViewPr>
    <p:cSldViewPr snapToGrid="0">
      <p:cViewPr>
        <p:scale>
          <a:sx n="100" d="100"/>
          <a:sy n="100" d="100"/>
        </p:scale>
        <p:origin x="-1740" y="203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037892" cy="465369"/>
          </a:xfrm>
          <a:prstGeom prst="rect">
            <a:avLst/>
          </a:prstGeom>
        </p:spPr>
        <p:txBody>
          <a:bodyPr vert="horz" lIns="91375" tIns="45688" rIns="91375" bIns="4568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9" y="6"/>
            <a:ext cx="3037891" cy="465369"/>
          </a:xfrm>
          <a:prstGeom prst="rect">
            <a:avLst/>
          </a:prstGeom>
        </p:spPr>
        <p:txBody>
          <a:bodyPr vert="horz" lIns="91375" tIns="45688" rIns="91375" bIns="4568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62C0F1-950B-4E60-ADE4-352F407AE479}" type="datetimeFigureOut">
              <a:rPr lang="en-US"/>
              <a:pPr>
                <a:defRPr/>
              </a:pPr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465"/>
            <a:ext cx="3037892" cy="465368"/>
          </a:xfrm>
          <a:prstGeom prst="rect">
            <a:avLst/>
          </a:prstGeom>
        </p:spPr>
        <p:txBody>
          <a:bodyPr vert="horz" lIns="91375" tIns="45688" rIns="91375" bIns="4568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9" y="8829465"/>
            <a:ext cx="3037891" cy="465368"/>
          </a:xfrm>
          <a:prstGeom prst="rect">
            <a:avLst/>
          </a:prstGeom>
        </p:spPr>
        <p:txBody>
          <a:bodyPr vert="horz" lIns="91375" tIns="45688" rIns="91375" bIns="4568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A441744-FE29-4180-8B8B-5A657D613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5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7892" cy="465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9" y="6"/>
            <a:ext cx="3037891" cy="465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75" y="4417090"/>
            <a:ext cx="5609256" cy="4182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29465"/>
            <a:ext cx="3037892" cy="465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9" y="8829465"/>
            <a:ext cx="3037891" cy="465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4DD49C9-C7E7-4F86-8D4B-6D1419145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07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5B0560-73C5-4011-9308-06E910742EFE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11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3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4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5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8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ACF94D-66DD-4BF3-9CD0-3C1BAE71D5FB}" type="slidenum">
              <a:rPr lang="en-US" smtClean="0">
                <a:cs typeface="Arial" charset="0"/>
              </a:rPr>
              <a:pPr/>
              <a:t>9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63575"/>
            <a:ext cx="46482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3" y="4423357"/>
            <a:ext cx="5609256" cy="4182047"/>
          </a:xfrm>
          <a:noFill/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SAM_C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9162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3100" y="2435225"/>
            <a:ext cx="7772400" cy="1470025"/>
          </a:xfrm>
        </p:spPr>
        <p:txBody>
          <a:bodyPr/>
          <a:lstStyle>
            <a:lvl1pPr algn="ctr">
              <a:defRPr sz="5400" b="0">
                <a:latin typeface="Arial Rounded MT Bold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4165600"/>
            <a:ext cx="6400800" cy="1752600"/>
          </a:xfrm>
        </p:spPr>
        <p:txBody>
          <a:bodyPr/>
          <a:lstStyle>
            <a:lvl1pPr marL="0" indent="0" algn="ctr">
              <a:defRPr sz="4000" b="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09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4F3E-5AA0-47E6-AC7A-92926CAD29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5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15900"/>
            <a:ext cx="2025650" cy="5910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15900"/>
            <a:ext cx="5927725" cy="5910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3D1DB-4E0A-4B37-89A6-0032DD40E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3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A036-AE4D-4B1D-B536-6BBB41E538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8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4FAC-C08F-4F68-A513-D95C51EBBC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600200"/>
            <a:ext cx="39766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976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B37B9-6A89-4C3A-A6FC-7365F288D0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0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97AB-C21F-4127-8FF9-2A5BE6B8E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0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4682-7419-45BB-BE3E-FA63356C4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2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81B0-B1B2-4F35-AC4D-4D3AB47E86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AC68-005A-4DA0-B613-A01AE64836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8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4E5F-98A8-4246-9E93-5B11F0F348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4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SAM_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948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5900"/>
            <a:ext cx="609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C839B8-F6D1-4870-A3F6-25D5ECF900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600200"/>
            <a:ext cx="81057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8001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Avenue </a:t>
            </a:r>
            <a:br>
              <a:rPr lang="en-US" dirty="0" smtClean="0"/>
            </a:br>
            <a:r>
              <a:rPr lang="en-US" dirty="0" smtClean="0"/>
              <a:t>Grade Separation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42639" y="5069006"/>
            <a:ext cx="4657725" cy="762000"/>
          </a:xfrm>
        </p:spPr>
        <p:txBody>
          <a:bodyPr>
            <a:normAutofit fontScale="25000" lnSpcReduction="20000"/>
          </a:bodyPr>
          <a:lstStyle/>
          <a:p>
            <a:pPr algn="r" eaLnBrk="1" hangingPunct="1"/>
            <a:r>
              <a:rPr lang="en-US" sz="8000" dirty="0" smtClean="0"/>
              <a:t>March 1, 201</a:t>
            </a:r>
            <a:endParaRPr lang="en-US" sz="8000" dirty="0"/>
          </a:p>
          <a:p>
            <a:pPr algn="r" eaLnBrk="1" hangingPunct="1"/>
            <a:endParaRPr lang="en-US" sz="8000" dirty="0" smtClean="0"/>
          </a:p>
          <a:p>
            <a:pPr algn="r" eaLnBrk="1" hangingPunct="1"/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67" y="131894"/>
            <a:ext cx="7105650" cy="685800"/>
          </a:xfrm>
        </p:spPr>
        <p:txBody>
          <a:bodyPr/>
          <a:lstStyle/>
          <a:p>
            <a:r>
              <a:rPr lang="en-US" dirty="0" smtClean="0"/>
              <a:t>ROW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A036-AE4D-4B1D-B536-6BBB41E538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3" y="1787858"/>
            <a:ext cx="888537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4" y="1155458"/>
            <a:ext cx="3362221" cy="51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25" y="1044006"/>
            <a:ext cx="5751782" cy="49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70475" y="1266058"/>
            <a:ext cx="6973525" cy="4048629"/>
            <a:chOff x="-185515" y="994410"/>
            <a:chExt cx="9329515" cy="54995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5" b="3059"/>
            <a:stretch/>
          </p:blipFill>
          <p:spPr>
            <a:xfrm>
              <a:off x="0" y="994410"/>
              <a:ext cx="9144000" cy="5499523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 rot="462868">
              <a:off x="-185515" y="2077282"/>
              <a:ext cx="9263043" cy="2901566"/>
              <a:chOff x="418405" y="2607963"/>
              <a:chExt cx="8660110" cy="2712703"/>
            </a:xfrm>
            <a:noFill/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772" t="-2239" r="4062" b="60552"/>
              <a:stretch/>
            </p:blipFill>
            <p:spPr>
              <a:xfrm>
                <a:off x="8275014" y="2607963"/>
                <a:ext cx="346412" cy="1087737"/>
              </a:xfrm>
              <a:prstGeom prst="rect">
                <a:avLst/>
              </a:prstGeom>
              <a:grpFill/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609600" y="2613659"/>
                <a:ext cx="5119688" cy="2127078"/>
                <a:chOff x="-4384145" y="1045064"/>
                <a:chExt cx="11441398" cy="4812321"/>
              </a:xfrm>
              <a:grpFill/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7708" y="1164123"/>
                  <a:ext cx="4608587" cy="453543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84145" y="1045064"/>
                  <a:ext cx="7127110" cy="48123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6521" y="1139146"/>
                  <a:ext cx="2760732" cy="399450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8001"/>
              <a:stretch/>
            </p:blipFill>
            <p:spPr>
              <a:xfrm>
                <a:off x="418405" y="2669773"/>
                <a:ext cx="8603589" cy="53970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6" r="89697"/>
              <a:stretch/>
            </p:blipFill>
            <p:spPr>
              <a:xfrm>
                <a:off x="624840" y="2679204"/>
                <a:ext cx="687345" cy="2641462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8" t="33118" b="508"/>
              <a:stretch/>
            </p:blipFill>
            <p:spPr>
              <a:xfrm>
                <a:off x="734976" y="3503441"/>
                <a:ext cx="8343539" cy="179774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4704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93945" y="2750736"/>
            <a:ext cx="366883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11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75874" y="840050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154563" y="1585108"/>
            <a:ext cx="7275245" cy="4641067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Purpose &amp; Scope</a:t>
            </a:r>
          </a:p>
          <a:p>
            <a:pPr eaLnBrk="1" hangingPunct="1">
              <a:buFontTx/>
              <a:buChar char="•"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 Schedule and Estimate</a:t>
            </a:r>
          </a:p>
          <a:p>
            <a:pPr marL="0" indent="0" eaLnBrk="1" hangingPunct="1"/>
            <a:endParaRPr lang="en-US" sz="28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 Coordination with Electrification</a:t>
            </a:r>
          </a:p>
          <a:p>
            <a:pPr eaLnBrk="1" hangingPunct="1">
              <a:buFontTx/>
              <a:buChar char="•"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 ROW Needs</a:t>
            </a:r>
          </a:p>
          <a:p>
            <a:pPr eaLnBrk="1" hangingPunct="1">
              <a:buFontTx/>
              <a:buChar char="•"/>
            </a:pP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1487" y="885528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Purpose &amp; Scope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972694" y="1585108"/>
            <a:ext cx="7275245" cy="464106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Improve safety by constructing a Grade </a:t>
            </a:r>
            <a:r>
              <a:rPr lang="en-US" b="0" dirty="0">
                <a:solidFill>
                  <a:schemeClr val="tx1"/>
                </a:solidFill>
              </a:rPr>
              <a:t>s</a:t>
            </a:r>
            <a:r>
              <a:rPr lang="en-US" sz="2800" b="0" dirty="0" smtClean="0">
                <a:solidFill>
                  <a:schemeClr val="tx1"/>
                </a:solidFill>
              </a:rPr>
              <a:t>eparation </a:t>
            </a:r>
            <a:r>
              <a:rPr lang="en-US" sz="2800" b="0" dirty="0">
                <a:solidFill>
                  <a:schemeClr val="tx1"/>
                </a:solidFill>
              </a:rPr>
              <a:t>at 25th </a:t>
            </a:r>
            <a:r>
              <a:rPr lang="en-US" sz="2800" b="0" dirty="0" smtClean="0">
                <a:solidFill>
                  <a:schemeClr val="tx1"/>
                </a:solidFill>
              </a:rPr>
              <a:t>Avenue, along with elevated </a:t>
            </a:r>
            <a:r>
              <a:rPr lang="en-US" sz="2800" b="0" dirty="0">
                <a:solidFill>
                  <a:schemeClr val="tx1"/>
                </a:solidFill>
              </a:rPr>
              <a:t>r</a:t>
            </a:r>
            <a:r>
              <a:rPr lang="en-US" sz="2800" b="0" dirty="0" smtClean="0">
                <a:solidFill>
                  <a:schemeClr val="tx1"/>
                </a:solidFill>
              </a:rPr>
              <a:t>ail between Hillsdale and Highway 92</a:t>
            </a:r>
          </a:p>
          <a:p>
            <a:pPr eaLnBrk="1" hangingPunct="1">
              <a:buFontTx/>
              <a:buChar char="•"/>
            </a:pPr>
            <a:endParaRPr lang="en-US" sz="6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Relocate Hillsdale Station and provide station </a:t>
            </a:r>
            <a:r>
              <a:rPr lang="en-US" sz="2800" b="0" dirty="0">
                <a:solidFill>
                  <a:schemeClr val="tx1"/>
                </a:solidFill>
              </a:rPr>
              <a:t>a</a:t>
            </a:r>
            <a:r>
              <a:rPr lang="en-US" sz="2800" b="0" dirty="0" smtClean="0">
                <a:solidFill>
                  <a:schemeClr val="tx1"/>
                </a:solidFill>
              </a:rPr>
              <a:t>ccess and parking </a:t>
            </a:r>
          </a:p>
          <a:p>
            <a:pPr eaLnBrk="1" hangingPunct="1">
              <a:buFontTx/>
              <a:buChar char="•"/>
            </a:pPr>
            <a:endParaRPr lang="en-US" sz="6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Construct new East-West connections at 28th and 31st Avenues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3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48" y="681095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Grade Separation </a:t>
            </a:r>
            <a:r>
              <a:rPr lang="en-US" dirty="0"/>
              <a:t>(</a:t>
            </a:r>
            <a:r>
              <a:rPr lang="en-US" dirty="0" smtClean="0"/>
              <a:t>25th Ave)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4</a:t>
            </a:fld>
            <a:endParaRPr lang="en-US" dirty="0" smtClean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1" y="1555845"/>
            <a:ext cx="7720505" cy="434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964" y="784217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Elevated Track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5</a:t>
            </a:fld>
            <a:endParaRPr lang="en-US" dirty="0" smtClean="0">
              <a:cs typeface="Arial" charset="0"/>
            </a:endParaRPr>
          </a:p>
        </p:txBody>
      </p:sp>
      <p:pic>
        <p:nvPicPr>
          <p:cNvPr id="2" name="Picture 2" descr="C:\Users\slavitj\AppData\Local\Microsoft\Windows\Temporary Internet Files\Content.Outlook\SQS4HO3A\Ov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4" y="1579200"/>
            <a:ext cx="7649753" cy="43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7778" y="805076"/>
            <a:ext cx="818515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Relocated Hillsdale Station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</p:txBody>
      </p:sp>
      <p:pic>
        <p:nvPicPr>
          <p:cNvPr id="4098" name="Picture 2" descr="C:\Users\slavitj\AppData\Local\Microsoft\Windows\Temporary Internet Files\Content.Outlook\SQS4HO3A\Statio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9" y="1651379"/>
            <a:ext cx="7375857" cy="41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87361" y="832331"/>
            <a:ext cx="7941357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East-West Connection (28th Ave)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  <p:pic>
        <p:nvPicPr>
          <p:cNvPr id="5122" name="Picture 2" descr="C:\Users\slavitj\AppData\Local\Microsoft\Windows\Temporary Internet Files\Content.Outlook\SQS4HO3A\28thAve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4" y="1733266"/>
            <a:ext cx="7645057" cy="43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00669" y="924739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Schedule and Estimate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8</a:t>
            </a:fld>
            <a:endParaRPr lang="en-US" dirty="0" smtClean="0"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49898"/>
              </p:ext>
            </p:extLst>
          </p:nvPr>
        </p:nvGraphicFramePr>
        <p:xfrm>
          <a:off x="1155506" y="1874671"/>
          <a:ext cx="6874069" cy="3547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1205"/>
                <a:gridCol w="4022864"/>
              </a:tblGrid>
              <a:tr h="50025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Activity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Environmental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Jan. 2015 – Aug. 2016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Design</a:t>
                      </a:r>
                      <a:r>
                        <a:rPr lang="en-US" sz="2800" baseline="0" dirty="0" smtClean="0"/>
                        <a:t> &amp; 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Jan. 2015 – Dec.</a:t>
                      </a:r>
                      <a:r>
                        <a:rPr lang="en-US" sz="2800" baseline="0" dirty="0" smtClean="0"/>
                        <a:t> 2016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Bid &amp;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Award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Dec. 2016 - May 2017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Construction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June 2017  - Dec. 2019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01003" y="5663821"/>
            <a:ext cx="66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Estimate $ 180.0 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60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8149" y="905776"/>
            <a:ext cx="7620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Coordination w/ Electrification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52985" y="1694290"/>
            <a:ext cx="7505699" cy="381940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Project is building the foundations (but not poles and wires) </a:t>
            </a:r>
            <a:r>
              <a:rPr lang="en-US" sz="2800" b="0" dirty="0">
                <a:solidFill>
                  <a:schemeClr val="tx1"/>
                </a:solidFill>
              </a:rPr>
              <a:t>for the Electrification Overhead Contact </a:t>
            </a:r>
            <a:r>
              <a:rPr lang="en-US" sz="2800" b="0" dirty="0" smtClean="0">
                <a:solidFill>
                  <a:schemeClr val="tx1"/>
                </a:solidFill>
              </a:rPr>
              <a:t>System </a:t>
            </a:r>
            <a:r>
              <a:rPr lang="en-US" sz="2800" dirty="0" smtClean="0">
                <a:solidFill>
                  <a:schemeClr val="tx1"/>
                </a:solidFill>
              </a:rPr>
              <a:t>(OCS) 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Construction of grade separation needs to start by </a:t>
            </a:r>
            <a:r>
              <a:rPr lang="en-US" sz="2800" dirty="0" smtClean="0">
                <a:solidFill>
                  <a:schemeClr val="tx1"/>
                </a:solidFill>
              </a:rPr>
              <a:t>summer of 2017 </a:t>
            </a:r>
            <a:r>
              <a:rPr lang="en-US" sz="2800" b="0" dirty="0" smtClean="0">
                <a:solidFill>
                  <a:schemeClr val="tx1"/>
                </a:solidFill>
              </a:rPr>
              <a:t>to be completed before the installation of the </a:t>
            </a:r>
            <a:r>
              <a:rPr lang="en-US" sz="2800" dirty="0" smtClean="0">
                <a:solidFill>
                  <a:schemeClr val="tx1"/>
                </a:solidFill>
              </a:rPr>
              <a:t>OCS</a:t>
            </a:r>
            <a:endParaRPr lang="en-US" sz="2800" dirty="0" smtClean="0"/>
          </a:p>
          <a:p>
            <a:pPr eaLnBrk="1" hangingPunct="1">
              <a:buFontTx/>
              <a:buChar char="•"/>
            </a:pPr>
            <a:endParaRPr lang="en-US" sz="2800" dirty="0" smtClean="0"/>
          </a:p>
          <a:p>
            <a:pPr marL="0" indent="0" eaLnBrk="1" hangingPunct="1"/>
            <a:endParaRPr lang="en-US" sz="28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962775" y="622617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4C5812B-8F0B-49CE-B7F0-5153A2306341}" type="slidenum">
              <a:rPr lang="en-US" smtClean="0">
                <a:cs typeface="Arial" charset="0"/>
              </a:rPr>
              <a:pPr/>
              <a:t>9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SamTrans template - with instructions 10-1-14</Template>
  <TotalTime>60182</TotalTime>
  <Words>165</Words>
  <Application>Microsoft Office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  25th Avenue  Grade Separation     </vt:lpstr>
      <vt:lpstr> Overview </vt:lpstr>
      <vt:lpstr> Purpose &amp; Scope </vt:lpstr>
      <vt:lpstr> Grade Separation (25th Ave) </vt:lpstr>
      <vt:lpstr> Elevated Track  </vt:lpstr>
      <vt:lpstr>  Relocated Hillsdale Station </vt:lpstr>
      <vt:lpstr> East-West Connection (28th Ave) </vt:lpstr>
      <vt:lpstr> Schedule and Estimate </vt:lpstr>
      <vt:lpstr>Coordination w/ Electrification</vt:lpstr>
      <vt:lpstr>ROW Needs</vt:lpstr>
      <vt:lpstr> Questions </vt:lpstr>
    </vt:vector>
  </TitlesOfParts>
  <Company>DRB Partners,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Delimon</dc:creator>
  <cp:lastModifiedBy>Low, Lori</cp:lastModifiedBy>
  <cp:revision>644</cp:revision>
  <cp:lastPrinted>2017-02-15T19:15:25Z</cp:lastPrinted>
  <dcterms:created xsi:type="dcterms:W3CDTF">2008-03-12T22:18:28Z</dcterms:created>
  <dcterms:modified xsi:type="dcterms:W3CDTF">2017-03-01T00:21:42Z</dcterms:modified>
</cp:coreProperties>
</file>